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embedTrueTypeFonts="1" saveSubsetFonts="1">
  <p:sldMasterIdLst>
    <p:sldMasterId id="2147483648" r:id="rId1"/>
  </p:sldMasterIdLst>
  <p:notesMasterIdLst>
    <p:notesMasterId r:id="rId25"/>
  </p:notesMasterIdLst>
  <p:handoutMasterIdLst>
    <p:handoutMasterId r:id="rId26"/>
  </p:handoutMasterIdLst>
  <p:sldIdLst>
    <p:sldId id="257" r:id="rId2"/>
    <p:sldId id="357" r:id="rId3"/>
    <p:sldId id="362" r:id="rId4"/>
    <p:sldId id="363" r:id="rId5"/>
    <p:sldId id="351" r:id="rId6"/>
    <p:sldId id="365" r:id="rId7"/>
    <p:sldId id="390" r:id="rId8"/>
    <p:sldId id="352" r:id="rId9"/>
    <p:sldId id="366" r:id="rId10"/>
    <p:sldId id="375" r:id="rId11"/>
    <p:sldId id="367" r:id="rId12"/>
    <p:sldId id="371" r:id="rId13"/>
    <p:sldId id="378" r:id="rId14"/>
    <p:sldId id="379" r:id="rId15"/>
    <p:sldId id="376" r:id="rId16"/>
    <p:sldId id="377" r:id="rId17"/>
    <p:sldId id="370" r:id="rId18"/>
    <p:sldId id="384" r:id="rId19"/>
    <p:sldId id="385" r:id="rId20"/>
    <p:sldId id="388" r:id="rId21"/>
    <p:sldId id="391" r:id="rId22"/>
    <p:sldId id="392" r:id="rId23"/>
    <p:sldId id="281" r:id="rId24"/>
  </p:sldIdLst>
  <p:sldSz cx="12192000" cy="6858000"/>
  <p:notesSz cx="6858000" cy="9144000"/>
  <p:embeddedFontLst>
    <p:embeddedFont>
      <p:font typeface="Calibri" pitchFamily="34" charset="0"/>
      <p:regular r:id="rId27"/>
      <p:bold r:id="rId28"/>
      <p:italic r:id="rId29"/>
      <p:boldItalic r:id="rId30"/>
    </p:embeddedFont>
    <p:embeddedFont>
      <p:font typeface="Copperplate Gothic Bold" pitchFamily="34" charset="0"/>
      <p:regular r:id="rId31"/>
    </p:embeddedFont>
    <p:embeddedFont>
      <p:font typeface="Impact" pitchFamily="34" charset="0"/>
      <p:regular r:id="rId32"/>
    </p:embeddedFont>
    <p:embeddedFont>
      <p:font typeface="微软雅黑" pitchFamily="34" charset="-122"/>
      <p:regular r:id="rId33"/>
      <p:bold r:id="rId34"/>
    </p:embeddedFont>
  </p:embeddedFontLst>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400">
          <p15:clr>
            <a:srgbClr val="A4A3A4"/>
          </p15:clr>
        </p15:guide>
        <p15:guide id="2" orient="horz" pos="1264">
          <p15:clr>
            <a:srgbClr val="A4A3A4"/>
          </p15:clr>
        </p15:guide>
        <p15:guide id="3" orient="horz" pos="3793">
          <p15:clr>
            <a:srgbClr val="A4A3A4"/>
          </p15:clr>
        </p15:guide>
        <p15:guide id="4" orient="horz" pos="3139">
          <p15:clr>
            <a:srgbClr val="A4A3A4"/>
          </p15:clr>
        </p15:guide>
        <p15:guide id="5" orient="horz" pos="2679">
          <p15:clr>
            <a:srgbClr val="A4A3A4"/>
          </p15:clr>
        </p15:guide>
        <p15:guide id="6" orient="horz" pos="3241">
          <p15:clr>
            <a:srgbClr val="A4A3A4"/>
          </p15:clr>
        </p15:guide>
        <p15:guide id="7" pos="3862">
          <p15:clr>
            <a:srgbClr val="A4A3A4"/>
          </p15:clr>
        </p15:guide>
        <p15:guide id="8" pos="892">
          <p15:clr>
            <a:srgbClr val="A4A3A4"/>
          </p15:clr>
        </p15:guide>
        <p15:guide id="9" pos="7659">
          <p15:clr>
            <a:srgbClr val="A4A3A4"/>
          </p15:clr>
        </p15:guide>
        <p15:guide id="10" pos="7015">
          <p15:clr>
            <a:srgbClr val="A4A3A4"/>
          </p15:clr>
        </p15:guide>
        <p15:guide id="11" pos="1255">
          <p15:clr>
            <a:srgbClr val="A4A3A4"/>
          </p15:clr>
        </p15:guide>
        <p15:guide id="12" pos="6335">
          <p15:clr>
            <a:srgbClr val="A4A3A4"/>
          </p15:clr>
        </p15:guide>
      </p15:sldGuideLst>
    </p:ext>
    <p:ext uri="{2D200454-40CA-4A62-9FC3-DE9A4176ACB9}">
      <p15:notesGuideLst xmlns="" xmlns:p15="http://schemas.microsoft.com/office/powerpoint/2012/main">
        <p15:guide id="1" orient="horz" pos="2880">
          <p15:clr>
            <a:srgbClr val="A4A3A4"/>
          </p15:clr>
        </p15:guide>
        <p15:guide id="2" pos="217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00"/>
    <a:srgbClr val="339933"/>
    <a:srgbClr val="00CC00"/>
    <a:srgbClr val="28A9D6"/>
    <a:srgbClr val="7FCCE7"/>
    <a:srgbClr val="4AB7DC"/>
    <a:srgbClr val="0033CC"/>
    <a:srgbClr val="4DB8DD"/>
    <a:srgbClr val="404040"/>
    <a:srgbClr val="6AC3E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721" autoAdjust="0"/>
    <p:restoredTop sz="90750" autoAdjust="0"/>
  </p:normalViewPr>
  <p:slideViewPr>
    <p:cSldViewPr showGuides="1">
      <p:cViewPr varScale="1">
        <p:scale>
          <a:sx n="81" d="100"/>
          <a:sy n="81" d="100"/>
        </p:scale>
        <p:origin x="-1002" y="-84"/>
      </p:cViewPr>
      <p:guideLst>
        <p:guide orient="horz" pos="400"/>
        <p:guide orient="horz" pos="1264"/>
        <p:guide orient="horz" pos="3793"/>
        <p:guide orient="horz" pos="3139"/>
        <p:guide orient="horz" pos="2679"/>
        <p:guide orient="horz" pos="3241"/>
        <p:guide pos="3862"/>
        <p:guide pos="892"/>
        <p:guide pos="7659"/>
        <p:guide pos="7015"/>
        <p:guide pos="1255"/>
        <p:guide pos="6335"/>
      </p:guideLst>
    </p:cSldViewPr>
  </p:slideViewPr>
  <p:notesTextViewPr>
    <p:cViewPr>
      <p:scale>
        <a:sx n="200" d="100"/>
        <a:sy n="200" d="100"/>
      </p:scale>
      <p:origin x="0" y="0"/>
    </p:cViewPr>
  </p:notesTextViewPr>
  <p:sorterViewPr>
    <p:cViewPr>
      <p:scale>
        <a:sx n="125" d="100"/>
        <a:sy n="125" d="100"/>
      </p:scale>
      <p:origin x="0" y="0"/>
    </p:cViewPr>
  </p:sorterViewPr>
  <p:notesViewPr>
    <p:cSldViewPr>
      <p:cViewPr varScale="1">
        <p:scale>
          <a:sx n="125" d="100"/>
          <a:sy n="125" d="100"/>
        </p:scale>
        <p:origin x="-4854" y="-96"/>
      </p:cViewPr>
      <p:guideLst>
        <p:guide orient="horz" pos="2880"/>
        <p:guide pos="2172"/>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8BBFD89-BB28-47C4-8202-677F6E447B05}" type="datetimeFigureOut">
              <a:rPr lang="zh-CN" altLang="en-US" smtClean="0"/>
              <a:t>2019/8/6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B43D1DB-4B89-4B9E-99FA-51A04CF95A36}" type="slidenum">
              <a:rPr lang="zh-CN" altLang="en-US" smtClean="0"/>
              <a:t>‹#›</a:t>
            </a:fld>
            <a:endParaRPr lang="zh-CN" altLang="en-US"/>
          </a:p>
        </p:txBody>
      </p:sp>
    </p:spTree>
    <p:extLst>
      <p:ext uri="{BB962C8B-B14F-4D97-AF65-F5344CB8AC3E}">
        <p14:creationId xmlns:p14="http://schemas.microsoft.com/office/powerpoint/2010/main" val="33196028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BD7BAD-2227-4ED9-976D-74FC1DE8D0D6}" type="datetimeFigureOut">
              <a:rPr lang="zh-CN" altLang="en-US" smtClean="0"/>
              <a:t>2019/8/6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02BD0B-23ED-4A76-9C99-2E249C5C7E4F}" type="slidenum">
              <a:rPr lang="zh-CN" altLang="en-US" smtClean="0"/>
              <a:t>‹#›</a:t>
            </a:fld>
            <a:endParaRPr lang="zh-CN" altLang="en-US"/>
          </a:p>
        </p:txBody>
      </p:sp>
    </p:spTree>
    <p:extLst>
      <p:ext uri="{BB962C8B-B14F-4D97-AF65-F5344CB8AC3E}">
        <p14:creationId xmlns:p14="http://schemas.microsoft.com/office/powerpoint/2010/main" val="4025613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0</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502BD0B-23ED-4A76-9C99-2E249C5C7E4F}" type="slidenum">
              <a:rPr lang="zh-CN" altLang="en-US" smtClean="0"/>
              <a:t>16</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1</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2</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4</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502BD0B-23ED-4A76-9C99-2E249C5C7E4F}"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矩形 1"/>
          <p:cNvSpPr/>
          <p:nvPr userDrawn="1"/>
        </p:nvSpPr>
        <p:spPr>
          <a:xfrm>
            <a:off x="0" y="2181876"/>
            <a:ext cx="12192000" cy="1848206"/>
          </a:xfrm>
          <a:prstGeom prst="rect">
            <a:avLst/>
          </a:prstGeom>
          <a:solidFill>
            <a:schemeClr val="accent1"/>
          </a:solidFill>
          <a:ln>
            <a:noFill/>
          </a:ln>
          <a:effectLst/>
        </p:spPr>
        <p:txBody>
          <a:bodyPr vert="horz" wrap="square" lIns="121920" tIns="60960" rIns="121920" bIns="60960" numCol="1" anchor="t" anchorCtr="0" compatLnSpc="1"/>
          <a:lstStyle/>
          <a:p>
            <a:endParaRPr lang="zh-CN" altLang="en-US" sz="2400"/>
          </a:p>
        </p:txBody>
      </p:sp>
      <p:cxnSp>
        <p:nvCxnSpPr>
          <p:cNvPr id="3" name="直接连接符 2"/>
          <p:cNvCxnSpPr/>
          <p:nvPr userDrawn="1"/>
        </p:nvCxnSpPr>
        <p:spPr>
          <a:xfrm>
            <a:off x="0" y="422108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13"/>
          <p:cNvSpPr txBox="1"/>
          <p:nvPr userDrawn="1"/>
        </p:nvSpPr>
        <p:spPr>
          <a:xfrm>
            <a:off x="3402260" y="2567806"/>
            <a:ext cx="5387481" cy="107632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3200" b="1" dirty="0">
                <a:ln w="3175">
                  <a:solidFill>
                    <a:srgbClr val="31A5D7"/>
                  </a:solidFill>
                </a:ln>
                <a:solidFill>
                  <a:schemeClr val="bg1"/>
                </a:solidFill>
                <a:latin typeface="+mj-ea"/>
                <a:ea typeface="+mj-ea"/>
              </a:rPr>
              <a:t>润泽科技数据中心</a:t>
            </a:r>
          </a:p>
          <a:p>
            <a:pPr algn="ctr"/>
            <a:endParaRPr lang="en-US" altLang="zh-CN" sz="3200" b="1" dirty="0">
              <a:ln w="3175">
                <a:solidFill>
                  <a:srgbClr val="31A5D7"/>
                </a:solidFill>
              </a:ln>
              <a:solidFill>
                <a:schemeClr val="bg1"/>
              </a:solidFill>
              <a:latin typeface="+mj-ea"/>
              <a:ea typeface="+mj-ea"/>
            </a:endParaRPr>
          </a:p>
        </p:txBody>
      </p:sp>
      <p:cxnSp>
        <p:nvCxnSpPr>
          <p:cNvPr id="5" name="直接连接符 4"/>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文本框 42"/>
          <p:cNvSpPr txBox="1"/>
          <p:nvPr userDrawn="1"/>
        </p:nvSpPr>
        <p:spPr>
          <a:xfrm>
            <a:off x="4858385" y="6093460"/>
            <a:ext cx="2868930" cy="398780"/>
          </a:xfrm>
          <a:prstGeom prst="rect">
            <a:avLst/>
          </a:prstGeom>
          <a:noFill/>
        </p:spPr>
        <p:txBody>
          <a:bodyPr wrap="square" rtlCol="0">
            <a:spAutoFit/>
          </a:bodyPr>
          <a:lstStyle/>
          <a:p>
            <a:pPr algn="ctr"/>
            <a:r>
              <a:rPr lang="zh-CN" altLang="en-US" sz="2000" b="1" dirty="0">
                <a:solidFill>
                  <a:schemeClr val="tx1">
                    <a:lumMod val="75000"/>
                    <a:lumOff val="25000"/>
                  </a:schemeClr>
                </a:solidFill>
              </a:rPr>
              <a:t>润泽科技发展有限公司</a:t>
            </a:r>
          </a:p>
        </p:txBody>
      </p:sp>
      <p:cxnSp>
        <p:nvCxnSpPr>
          <p:cNvPr id="12" name="直接连接符 11"/>
          <p:cNvCxnSpPr/>
          <p:nvPr userDrawn="1"/>
        </p:nvCxnSpPr>
        <p:spPr>
          <a:xfrm>
            <a:off x="-34" y="2060848"/>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图片 13" descr="fd7822eee3c587287323d4825493695"/>
          <p:cNvPicPr>
            <a:picLocks noChangeAspect="1"/>
          </p:cNvPicPr>
          <p:nvPr userDrawn="1"/>
        </p:nvPicPr>
        <p:blipFill>
          <a:blip r:embed="rId3"/>
          <a:stretch>
            <a:fillRect/>
          </a:stretch>
        </p:blipFill>
        <p:spPr>
          <a:xfrm>
            <a:off x="0" y="273050"/>
            <a:ext cx="3602990" cy="8229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2019/8/6</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55183D58-648D-4475-BEF8-624F48514A30}" type="slidenum">
              <a:rPr lang="zh-CN" altLang="en-US" smtClean="0"/>
              <a:t>‹#›</a:t>
            </a:fld>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页">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28A9D6"/>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94211"/>
            <a:ext cx="846609" cy="461665"/>
          </a:xfrm>
          <a:prstGeom prst="rect">
            <a:avLst/>
          </a:prstGeom>
          <a:noFill/>
          <a:ln>
            <a:solidFill>
              <a:schemeClr val="accent1"/>
            </a:solidFill>
          </a:ln>
        </p:spPr>
        <p:txBody>
          <a:bodyPr wrap="square" rtlCol="0" anchor="ctr" anchorCtr="1">
            <a:spAutoFit/>
          </a:bodyPr>
          <a:lstStyle>
            <a:defPPr>
              <a:defRPr lang="zh-CN"/>
            </a:defPPr>
            <a:lvl1pPr algn="ctr">
              <a:defRPr sz="3200">
                <a:solidFill>
                  <a:srgbClr val="339933"/>
                </a:solidFill>
                <a:latin typeface="Impact" panose="020B0806030902050204" pitchFamily="34" charset="0"/>
              </a:defRPr>
            </a:lvl1pPr>
          </a:lstStyle>
          <a:p>
            <a:pPr lvl="0"/>
            <a:r>
              <a:rPr lang="zh-CN" altLang="en-US" sz="2400" b="1" dirty="0">
                <a:solidFill>
                  <a:schemeClr val="accent1"/>
                </a:solidFill>
              </a:rPr>
              <a:t>目录</a:t>
            </a:r>
          </a:p>
        </p:txBody>
      </p:sp>
      <p:pic>
        <p:nvPicPr>
          <p:cNvPr id="2" name="图片 1" descr="fd7822eee3c587287323d4825493695"/>
          <p:cNvPicPr>
            <a:picLocks noChangeAspect="1"/>
          </p:cNvPicPr>
          <p:nvPr userDrawn="1"/>
        </p:nvPicPr>
        <p:blipFill>
          <a:blip r:embed="rId2"/>
          <a:stretch>
            <a:fillRect/>
          </a:stretch>
        </p:blipFill>
        <p:spPr>
          <a:xfrm>
            <a:off x="8216265" y="394335"/>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第1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01</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226425" y="332740"/>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第2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02</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542655" y="332740"/>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第3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03</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152765" y="423545"/>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第4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04</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8026400" y="227965"/>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第5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solidFill>
                <a:schemeClr val="accent1"/>
              </a:solidFill>
            </a:endParaRPr>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05</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7827010" y="332740"/>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第6章节">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a:xfrm>
            <a:off x="1035971" y="6334897"/>
            <a:ext cx="292061" cy="283147"/>
          </a:xfrm>
          <a:prstGeom prst="rect">
            <a:avLst/>
          </a:prstGeom>
          <a:solidFill>
            <a:schemeClr val="accent1"/>
          </a:solidFill>
          <a:ln>
            <a:solidFill>
              <a:schemeClr val="accent1"/>
            </a:solidFill>
          </a:ln>
        </p:spPr>
        <p:txBody>
          <a:bodyPr wrap="square" lIns="0" tIns="0" rIns="0" bIns="0" anchor="ctr" anchorCtr="1"/>
          <a:lstStyle>
            <a:lvl1pPr algn="ctr">
              <a:defRPr sz="1200">
                <a:solidFill>
                  <a:schemeClr val="bg1"/>
                </a:solidFill>
              </a:defRPr>
            </a:lvl1pPr>
          </a:lstStyle>
          <a:p>
            <a:fld id="{55183D58-648D-4475-BEF8-624F48514A30}" type="slidenum">
              <a:rPr lang="zh-CN" altLang="en-US" smtClean="0"/>
              <a:t>‹#›</a:t>
            </a:fld>
            <a:endParaRPr lang="zh-CN" altLang="en-US" dirty="0"/>
          </a:p>
        </p:txBody>
      </p:sp>
      <p:cxnSp>
        <p:nvCxnSpPr>
          <p:cNvPr id="5" name="直接连接符 4"/>
          <p:cNvCxnSpPr/>
          <p:nvPr userDrawn="1"/>
        </p:nvCxnSpPr>
        <p:spPr>
          <a:xfrm flipH="1">
            <a:off x="1430458" y="6479836"/>
            <a:ext cx="10620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userDrawn="1"/>
        </p:nvCxnSpPr>
        <p:spPr>
          <a:xfrm flipH="1">
            <a:off x="141543" y="6479836"/>
            <a:ext cx="7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 name="组合 6"/>
          <p:cNvGrpSpPr/>
          <p:nvPr userDrawn="1"/>
        </p:nvGrpSpPr>
        <p:grpSpPr>
          <a:xfrm flipH="1">
            <a:off x="975516" y="6268899"/>
            <a:ext cx="412970" cy="421874"/>
            <a:chOff x="7019085" y="157473"/>
            <a:chExt cx="3868830" cy="3952255"/>
          </a:xfrm>
          <a:solidFill>
            <a:schemeClr val="accent1"/>
          </a:solidFill>
        </p:grpSpPr>
        <p:sp>
          <p:nvSpPr>
            <p:cNvPr id="8" name="椭圆 7"/>
            <p:cNvSpPr/>
            <p:nvPr/>
          </p:nvSpPr>
          <p:spPr>
            <a:xfrm>
              <a:off x="8641073" y="1574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椭圆 8"/>
            <p:cNvSpPr/>
            <p:nvPr/>
          </p:nvSpPr>
          <p:spPr>
            <a:xfrm rot="1542857">
              <a:off x="9362925"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 name="椭圆 9"/>
            <p:cNvSpPr/>
            <p:nvPr/>
          </p:nvSpPr>
          <p:spPr>
            <a:xfrm rot="3085714">
              <a:off x="9941806"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1" name="椭圆 10"/>
            <p:cNvSpPr/>
            <p:nvPr/>
          </p:nvSpPr>
          <p:spPr>
            <a:xfrm rot="7714286">
              <a:off x="9941806"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2" name="椭圆 11"/>
            <p:cNvSpPr/>
            <p:nvPr/>
          </p:nvSpPr>
          <p:spPr>
            <a:xfrm rot="4628572">
              <a:off x="10263060"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p:cNvSpPr/>
            <p:nvPr/>
          </p:nvSpPr>
          <p:spPr>
            <a:xfrm rot="9257143">
              <a:off x="9362925"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椭圆 13"/>
            <p:cNvSpPr/>
            <p:nvPr/>
          </p:nvSpPr>
          <p:spPr>
            <a:xfrm rot="6171428">
              <a:off x="10263060"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5" name="椭圆 14"/>
            <p:cNvSpPr/>
            <p:nvPr/>
          </p:nvSpPr>
          <p:spPr>
            <a:xfrm rot="10800000">
              <a:off x="8641073" y="3484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椭圆 15"/>
            <p:cNvSpPr/>
            <p:nvPr/>
          </p:nvSpPr>
          <p:spPr>
            <a:xfrm rot="12342857">
              <a:off x="7919220" y="332011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7" name="椭圆 16"/>
            <p:cNvSpPr/>
            <p:nvPr/>
          </p:nvSpPr>
          <p:spPr>
            <a:xfrm rot="13885714">
              <a:off x="7340340" y="2858472"/>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8" name="椭圆 17"/>
            <p:cNvSpPr/>
            <p:nvPr/>
          </p:nvSpPr>
          <p:spPr>
            <a:xfrm rot="20057142">
              <a:off x="7919220" y="32223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9" name="椭圆 18"/>
            <p:cNvSpPr/>
            <p:nvPr/>
          </p:nvSpPr>
          <p:spPr>
            <a:xfrm rot="15428571">
              <a:off x="7019085" y="2191381"/>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rot="16971429">
              <a:off x="7019085" y="1450964"/>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rot="18514286">
              <a:off x="7340340" y="783873"/>
              <a:ext cx="624855" cy="624855"/>
            </a:xfrm>
            <a:prstGeom prst="ellipse">
              <a:avLst/>
            </a:prstGeom>
            <a:grp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cxnSp>
        <p:nvCxnSpPr>
          <p:cNvPr id="24" name="直接连接符 23" hidden="1"/>
          <p:cNvCxnSpPr/>
          <p:nvPr userDrawn="1"/>
        </p:nvCxnSpPr>
        <p:spPr>
          <a:xfrm>
            <a:off x="3181635" y="431856"/>
            <a:ext cx="0" cy="524933"/>
          </a:xfrm>
          <a:prstGeom prst="line">
            <a:avLst/>
          </a:prstGeom>
          <a:ln>
            <a:solidFill>
              <a:srgbClr val="28A9D6"/>
            </a:solidFill>
          </a:ln>
        </p:spPr>
        <p:style>
          <a:lnRef idx="1">
            <a:schemeClr val="accent1"/>
          </a:lnRef>
          <a:fillRef idx="0">
            <a:schemeClr val="accent1"/>
          </a:fillRef>
          <a:effectRef idx="0">
            <a:schemeClr val="accent1"/>
          </a:effectRef>
          <a:fontRef idx="minor">
            <a:schemeClr val="tx1"/>
          </a:fontRef>
        </p:style>
      </p:cxnSp>
      <p:sp>
        <p:nvSpPr>
          <p:cNvPr id="29" name="任意多边形 28"/>
          <p:cNvSpPr/>
          <p:nvPr userDrawn="1"/>
        </p:nvSpPr>
        <p:spPr>
          <a:xfrm flipV="1">
            <a:off x="174171" y="423706"/>
            <a:ext cx="1386789" cy="432000"/>
          </a:xfrm>
          <a:custGeom>
            <a:avLst/>
            <a:gdLst>
              <a:gd name="connsiteX0" fmla="*/ 167822 w 1386790"/>
              <a:gd name="connsiteY0" fmla="*/ 524933 h 524933"/>
              <a:gd name="connsiteX1" fmla="*/ 168846 w 1386790"/>
              <a:gd name="connsiteY1" fmla="*/ 524933 h 524933"/>
              <a:gd name="connsiteX2" fmla="*/ 168846 w 1386790"/>
              <a:gd name="connsiteY2" fmla="*/ 14598 h 524933"/>
              <a:gd name="connsiteX3" fmla="*/ 1386790 w 1386790"/>
              <a:gd name="connsiteY3" fmla="*/ 14598 h 524933"/>
              <a:gd name="connsiteX4" fmla="*/ 1386790 w 1386790"/>
              <a:gd name="connsiteY4" fmla="*/ 0 h 524933"/>
              <a:gd name="connsiteX5" fmla="*/ 167822 w 1386790"/>
              <a:gd name="connsiteY5" fmla="*/ 0 h 524933"/>
              <a:gd name="connsiteX6" fmla="*/ 152999 w 1386790"/>
              <a:gd name="connsiteY6" fmla="*/ 0 h 524933"/>
              <a:gd name="connsiteX7" fmla="*/ 152999 w 1386790"/>
              <a:gd name="connsiteY7" fmla="*/ 507260 h 524933"/>
              <a:gd name="connsiteX8" fmla="*/ 107280 w 1386790"/>
              <a:gd name="connsiteY8" fmla="*/ 507260 h 524933"/>
              <a:gd name="connsiteX9" fmla="*/ 107280 w 1386790"/>
              <a:gd name="connsiteY9" fmla="*/ 0 h 524933"/>
              <a:gd name="connsiteX10" fmla="*/ 0 w 1386790"/>
              <a:gd name="connsiteY10" fmla="*/ 0 h 524933"/>
              <a:gd name="connsiteX11" fmla="*/ 0 w 1386790"/>
              <a:gd name="connsiteY11" fmla="*/ 524932 h 524933"/>
              <a:gd name="connsiteX12" fmla="*/ 33834 w 1386790"/>
              <a:gd name="connsiteY12" fmla="*/ 524932 h 524933"/>
              <a:gd name="connsiteX13" fmla="*/ 33834 w 1386790"/>
              <a:gd name="connsiteY13" fmla="*/ 23810 h 524933"/>
              <a:gd name="connsiteX14" fmla="*/ 79553 w 1386790"/>
              <a:gd name="connsiteY14" fmla="*/ 23810 h 524933"/>
              <a:gd name="connsiteX15" fmla="*/ 79553 w 1386790"/>
              <a:gd name="connsiteY15" fmla="*/ 524932 h 524933"/>
              <a:gd name="connsiteX16" fmla="*/ 167822 w 1386790"/>
              <a:gd name="connsiteY16" fmla="*/ 524932 h 52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6790" h="524933">
                <a:moveTo>
                  <a:pt x="167822" y="524933"/>
                </a:moveTo>
                <a:lnTo>
                  <a:pt x="168846" y="524933"/>
                </a:lnTo>
                <a:lnTo>
                  <a:pt x="168846" y="14598"/>
                </a:lnTo>
                <a:lnTo>
                  <a:pt x="1386790" y="14598"/>
                </a:lnTo>
                <a:lnTo>
                  <a:pt x="1386790" y="0"/>
                </a:lnTo>
                <a:lnTo>
                  <a:pt x="167822" y="0"/>
                </a:lnTo>
                <a:lnTo>
                  <a:pt x="152999" y="0"/>
                </a:lnTo>
                <a:lnTo>
                  <a:pt x="152999" y="507260"/>
                </a:lnTo>
                <a:lnTo>
                  <a:pt x="107280" y="507260"/>
                </a:lnTo>
                <a:lnTo>
                  <a:pt x="107280" y="0"/>
                </a:lnTo>
                <a:lnTo>
                  <a:pt x="0" y="0"/>
                </a:lnTo>
                <a:lnTo>
                  <a:pt x="0" y="524932"/>
                </a:lnTo>
                <a:lnTo>
                  <a:pt x="33834" y="524932"/>
                </a:lnTo>
                <a:lnTo>
                  <a:pt x="33834" y="23810"/>
                </a:lnTo>
                <a:lnTo>
                  <a:pt x="79553" y="23810"/>
                </a:lnTo>
                <a:lnTo>
                  <a:pt x="79553" y="524932"/>
                </a:lnTo>
                <a:lnTo>
                  <a:pt x="167822" y="524932"/>
                </a:lnTo>
                <a:close/>
              </a:path>
            </a:pathLst>
          </a:custGeom>
          <a:solidFill>
            <a:srgbClr val="339933"/>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TextBox 24"/>
          <p:cNvSpPr txBox="1"/>
          <p:nvPr userDrawn="1"/>
        </p:nvSpPr>
        <p:spPr>
          <a:xfrm>
            <a:off x="479376" y="332656"/>
            <a:ext cx="846609" cy="584775"/>
          </a:xfrm>
          <a:prstGeom prst="rect">
            <a:avLst/>
          </a:prstGeom>
          <a:noFill/>
          <a:ln>
            <a:solidFill>
              <a:schemeClr val="accent1"/>
            </a:solidFill>
          </a:ln>
        </p:spPr>
        <p:txBody>
          <a:bodyPr wrap="square" rtlCol="0" anchor="ctr" anchorCtr="1">
            <a:spAutoFit/>
          </a:bodyPr>
          <a:lstStyle/>
          <a:p>
            <a:pPr algn="ctr"/>
            <a:r>
              <a:rPr lang="en-US" altLang="zh-CN" sz="3200" dirty="0">
                <a:solidFill>
                  <a:schemeClr val="accent1"/>
                </a:solidFill>
                <a:latin typeface="Impact" panose="020B0806030902050204" pitchFamily="34" charset="0"/>
              </a:rPr>
              <a:t>06</a:t>
            </a:r>
            <a:endParaRPr lang="zh-CN" altLang="en-US" sz="3200" dirty="0">
              <a:solidFill>
                <a:schemeClr val="accent1"/>
              </a:solidFill>
              <a:latin typeface="Impact" panose="020B0806030902050204" pitchFamily="34" charset="0"/>
            </a:endParaRPr>
          </a:p>
        </p:txBody>
      </p:sp>
      <p:pic>
        <p:nvPicPr>
          <p:cNvPr id="2" name="图片 1" descr="fd7822eee3c587287323d4825493695"/>
          <p:cNvPicPr>
            <a:picLocks noChangeAspect="1"/>
          </p:cNvPicPr>
          <p:nvPr userDrawn="1"/>
        </p:nvPicPr>
        <p:blipFill>
          <a:blip r:embed="rId2"/>
          <a:stretch>
            <a:fillRect/>
          </a:stretch>
        </p:blipFill>
        <p:spPr>
          <a:xfrm>
            <a:off x="7963535" y="332740"/>
            <a:ext cx="3602990" cy="82296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底面">
    <p:bg>
      <p:bgPr>
        <a:gradFill>
          <a:gsLst>
            <a:gs pos="0">
              <a:schemeClr val="accent1">
                <a:lumMod val="5000"/>
                <a:lumOff val="95000"/>
              </a:schemeClr>
            </a:gs>
            <a:gs pos="63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4" name="矩形 13"/>
          <p:cNvSpPr/>
          <p:nvPr userDrawn="1"/>
        </p:nvSpPr>
        <p:spPr>
          <a:xfrm>
            <a:off x="0" y="2626517"/>
            <a:ext cx="12192000" cy="1714585"/>
          </a:xfrm>
          <a:prstGeom prst="rect">
            <a:avLst/>
          </a:prstGeom>
          <a:solidFill>
            <a:schemeClr val="accent1"/>
          </a:solidFill>
          <a:ln>
            <a:solidFill>
              <a:srgbClr val="339933"/>
            </a:solidFill>
          </a:ln>
          <a:effectLst/>
        </p:spPr>
        <p:txBody>
          <a:bodyPr vert="horz" wrap="square" lIns="121920" tIns="60960" rIns="121920" bIns="60960" numCol="1" anchor="t" anchorCtr="0" compatLnSpc="1"/>
          <a:lstStyle/>
          <a:p>
            <a:endParaRPr lang="zh-CN" altLang="en-US" sz="2400"/>
          </a:p>
        </p:txBody>
      </p:sp>
      <p:cxnSp>
        <p:nvCxnSpPr>
          <p:cNvPr id="15" name="直接连接符 14"/>
          <p:cNvCxnSpPr/>
          <p:nvPr userDrawn="1"/>
        </p:nvCxnSpPr>
        <p:spPr>
          <a:xfrm>
            <a:off x="0" y="4373612"/>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TextBox 13"/>
          <p:cNvSpPr txBox="1"/>
          <p:nvPr userDrawn="1"/>
        </p:nvSpPr>
        <p:spPr>
          <a:xfrm>
            <a:off x="3876871" y="2822089"/>
            <a:ext cx="4438258" cy="1200329"/>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7200" b="1" dirty="0">
                <a:ln w="3175">
                  <a:solidFill>
                    <a:srgbClr val="31A5D7"/>
                  </a:solidFill>
                </a:ln>
                <a:solidFill>
                  <a:schemeClr val="bg1"/>
                </a:solidFill>
                <a:latin typeface="Copperplate Gothic Bold" panose="020E0705020206020404" pitchFamily="34" charset="0"/>
                <a:ea typeface="华康俪金黑W8" pitchFamily="49" charset="-122"/>
              </a:rPr>
              <a:t>谢谢</a:t>
            </a:r>
            <a:endParaRPr lang="zh-CN" altLang="en-US" sz="11500" b="1" dirty="0">
              <a:ln w="3175">
                <a:solidFill>
                  <a:srgbClr val="31A5D7"/>
                </a:solidFill>
              </a:ln>
              <a:solidFill>
                <a:schemeClr val="bg1"/>
              </a:solidFill>
              <a:latin typeface="华康俪金黑W8" pitchFamily="49" charset="-122"/>
              <a:ea typeface="华康俪金黑W8" pitchFamily="49" charset="-122"/>
            </a:endParaRPr>
          </a:p>
        </p:txBody>
      </p:sp>
      <p:cxnSp>
        <p:nvCxnSpPr>
          <p:cNvPr id="26" name="直接连接符 25"/>
          <p:cNvCxnSpPr/>
          <p:nvPr userDrawn="1"/>
        </p:nvCxnSpPr>
        <p:spPr>
          <a:xfrm>
            <a:off x="-34" y="2597856"/>
            <a:ext cx="121920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userDrawn="1"/>
        </p:nvCxnSpPr>
        <p:spPr>
          <a:xfrm>
            <a:off x="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userDrawn="1"/>
        </p:nvCxnSpPr>
        <p:spPr>
          <a:xfrm>
            <a:off x="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userDrawn="1"/>
        </p:nvCxnSpPr>
        <p:spPr>
          <a:xfrm>
            <a:off x="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userDrawn="1"/>
        </p:nvCxnSpPr>
        <p:spPr>
          <a:xfrm>
            <a:off x="7872000" y="6217149"/>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userDrawn="1"/>
        </p:nvCxnSpPr>
        <p:spPr>
          <a:xfrm>
            <a:off x="7872000" y="6283435"/>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userDrawn="1"/>
        </p:nvCxnSpPr>
        <p:spPr>
          <a:xfrm>
            <a:off x="7872000" y="6349721"/>
            <a:ext cx="4320000" cy="12674"/>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4" name="文本框 42"/>
          <p:cNvSpPr txBox="1"/>
          <p:nvPr userDrawn="1"/>
        </p:nvSpPr>
        <p:spPr>
          <a:xfrm>
            <a:off x="4911090" y="6089650"/>
            <a:ext cx="2961005" cy="398780"/>
          </a:xfrm>
          <a:prstGeom prst="rect">
            <a:avLst/>
          </a:prstGeom>
          <a:noFill/>
        </p:spPr>
        <p:txBody>
          <a:bodyPr wrap="square" rtlCol="0">
            <a:spAutoFit/>
          </a:bodyPr>
          <a:lstStyle/>
          <a:p>
            <a:pPr algn="ctr"/>
            <a:r>
              <a:rPr lang="zh-CN" altLang="en-US" sz="2000" b="1" dirty="0">
                <a:solidFill>
                  <a:schemeClr val="tx1">
                    <a:lumMod val="75000"/>
                    <a:lumOff val="25000"/>
                  </a:schemeClr>
                </a:solidFill>
              </a:rPr>
              <a:t>润泽科技发展有限公司</a:t>
            </a:r>
          </a:p>
        </p:txBody>
      </p:sp>
      <p:pic>
        <p:nvPicPr>
          <p:cNvPr id="2" name="图片 1" descr="fd7822eee3c587287323d4825493695"/>
          <p:cNvPicPr>
            <a:picLocks noChangeAspect="1"/>
          </p:cNvPicPr>
          <p:nvPr userDrawn="1"/>
        </p:nvPicPr>
        <p:blipFill>
          <a:blip r:embed="rId3"/>
          <a:stretch>
            <a:fillRect/>
          </a:stretch>
        </p:blipFill>
        <p:spPr>
          <a:xfrm>
            <a:off x="8163560" y="174625"/>
            <a:ext cx="3602990" cy="822960"/>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灯片编号占位符 3"/>
          <p:cNvSpPr>
            <a:spLocks noGrp="1"/>
          </p:cNvSpPr>
          <p:nvPr>
            <p:ph type="sldNum" sz="quarter" idx="4"/>
          </p:nvPr>
        </p:nvSpPr>
        <p:spPr>
          <a:xfrm>
            <a:off x="943261" y="6338262"/>
            <a:ext cx="540987" cy="283147"/>
          </a:xfrm>
          <a:prstGeom prst="rect">
            <a:avLst/>
          </a:prstGeom>
        </p:spPr>
        <p:txBody>
          <a:bodyPr wrap="square" lIns="0" tIns="0" rIns="0" bIns="0"/>
          <a:lstStyle>
            <a:lvl1pPr algn="ctr">
              <a:defRPr>
                <a:solidFill>
                  <a:schemeClr val="tx1">
                    <a:lumMod val="65000"/>
                    <a:lumOff val="35000"/>
                  </a:schemeClr>
                </a:solidFill>
              </a:defRPr>
            </a:lvl1pPr>
          </a:lstStyle>
          <a:p>
            <a:fld id="{55183D58-648D-4475-BEF8-624F48514A30}" type="slidenum">
              <a:rPr lang="zh-CN" altLang="en-US" smtClean="0"/>
              <a:t>‹#›</a:t>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hf hdr="0" ftr="0" dt="0"/>
  <p:txStyles>
    <p:titleStyle>
      <a:lvl1pPr algn="ctr" defTabSz="1218565"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8565" rtl="0" eaLnBrk="1" latinLnBrk="0" hangingPunct="1">
        <a:spcBef>
          <a:spcPct val="2000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8565" rtl="0" eaLnBrk="1" latinLnBrk="0" hangingPunct="1">
        <a:spcBef>
          <a:spcPct val="2000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8565"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8565"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8565" rtl="0" eaLnBrk="1" latinLnBrk="0" hangingPunct="1">
        <a:defRPr sz="2400" kern="1200">
          <a:solidFill>
            <a:schemeClr val="tx1"/>
          </a:solidFill>
          <a:latin typeface="+mn-lt"/>
          <a:ea typeface="+mn-ea"/>
          <a:cs typeface="+mn-cs"/>
        </a:defRPr>
      </a:lvl1pPr>
      <a:lvl2pPr marL="609600" algn="l" defTabSz="1218565" rtl="0" eaLnBrk="1" latinLnBrk="0" hangingPunct="1">
        <a:defRPr sz="2400" kern="1200">
          <a:solidFill>
            <a:schemeClr val="tx1"/>
          </a:solidFill>
          <a:latin typeface="+mn-lt"/>
          <a:ea typeface="+mn-ea"/>
          <a:cs typeface="+mn-cs"/>
        </a:defRPr>
      </a:lvl2pPr>
      <a:lvl3pPr marL="1219200" algn="l" defTabSz="1218565" rtl="0" eaLnBrk="1" latinLnBrk="0" hangingPunct="1">
        <a:defRPr sz="2400" kern="1200">
          <a:solidFill>
            <a:schemeClr val="tx1"/>
          </a:solidFill>
          <a:latin typeface="+mn-lt"/>
          <a:ea typeface="+mn-ea"/>
          <a:cs typeface="+mn-cs"/>
        </a:defRPr>
      </a:lvl3pPr>
      <a:lvl4pPr marL="1828800" algn="l" defTabSz="1218565" rtl="0" eaLnBrk="1" latinLnBrk="0" hangingPunct="1">
        <a:defRPr sz="2400" kern="1200">
          <a:solidFill>
            <a:schemeClr val="tx1"/>
          </a:solidFill>
          <a:latin typeface="+mn-lt"/>
          <a:ea typeface="+mn-ea"/>
          <a:cs typeface="+mn-cs"/>
        </a:defRPr>
      </a:lvl4pPr>
      <a:lvl5pPr marL="2438400" algn="l" defTabSz="1218565" rtl="0" eaLnBrk="1" latinLnBrk="0" hangingPunct="1">
        <a:defRPr sz="2400" kern="1200">
          <a:solidFill>
            <a:schemeClr val="tx1"/>
          </a:solidFill>
          <a:latin typeface="+mn-lt"/>
          <a:ea typeface="+mn-ea"/>
          <a:cs typeface="+mn-cs"/>
        </a:defRPr>
      </a:lvl5pPr>
      <a:lvl6pPr marL="3048000" algn="l" defTabSz="1218565" rtl="0" eaLnBrk="1" latinLnBrk="0" hangingPunct="1">
        <a:defRPr sz="2400" kern="1200">
          <a:solidFill>
            <a:schemeClr val="tx1"/>
          </a:solidFill>
          <a:latin typeface="+mn-lt"/>
          <a:ea typeface="+mn-ea"/>
          <a:cs typeface="+mn-cs"/>
        </a:defRPr>
      </a:lvl6pPr>
      <a:lvl7pPr marL="3657600" algn="l" defTabSz="1218565" rtl="0" eaLnBrk="1" latinLnBrk="0" hangingPunct="1">
        <a:defRPr sz="2400" kern="1200">
          <a:solidFill>
            <a:schemeClr val="tx1"/>
          </a:solidFill>
          <a:latin typeface="+mn-lt"/>
          <a:ea typeface="+mn-ea"/>
          <a:cs typeface="+mn-cs"/>
        </a:defRPr>
      </a:lvl7pPr>
      <a:lvl8pPr marL="4267200" algn="l" defTabSz="1218565" rtl="0" eaLnBrk="1" latinLnBrk="0" hangingPunct="1">
        <a:defRPr sz="2400" kern="1200">
          <a:solidFill>
            <a:schemeClr val="tx1"/>
          </a:solidFill>
          <a:latin typeface="+mn-lt"/>
          <a:ea typeface="+mn-ea"/>
          <a:cs typeface="+mn-cs"/>
        </a:defRPr>
      </a:lvl8pPr>
      <a:lvl9pPr marL="4876800" algn="l" defTabSz="121856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31" name="TextBox 13"/>
          <p:cNvSpPr txBox="1"/>
          <p:nvPr/>
        </p:nvSpPr>
        <p:spPr>
          <a:xfrm>
            <a:off x="3287688" y="3212976"/>
            <a:ext cx="5387481" cy="583565"/>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zh-CN" altLang="en-US" sz="3200" b="1" dirty="0">
                <a:ln w="3175">
                  <a:solidFill>
                    <a:srgbClr val="31A5D7"/>
                  </a:solidFill>
                </a:ln>
                <a:solidFill>
                  <a:schemeClr val="bg1"/>
                </a:solidFill>
                <a:latin typeface="+mj-ea"/>
                <a:ea typeface="+mj-ea"/>
              </a:rPr>
              <a:t>机柜单路断电处理流程培训</a:t>
            </a:r>
            <a:endParaRPr lang="en-US" altLang="zh-CN" sz="3200" b="1" dirty="0">
              <a:ln w="3175">
                <a:solidFill>
                  <a:srgbClr val="31A5D7"/>
                </a:solidFill>
              </a:ln>
              <a:solidFill>
                <a:schemeClr val="bg1"/>
              </a:solidFill>
              <a:latin typeface="+mj-ea"/>
              <a:ea typeface="+mj-ea"/>
            </a:endParaRPr>
          </a:p>
        </p:txBody>
      </p:sp>
      <p:sp>
        <p:nvSpPr>
          <p:cNvPr id="2" name="TextBox 1"/>
          <p:cNvSpPr txBox="1"/>
          <p:nvPr/>
        </p:nvSpPr>
        <p:spPr>
          <a:xfrm>
            <a:off x="8904312" y="4869160"/>
            <a:ext cx="1338828" cy="646331"/>
          </a:xfrm>
          <a:prstGeom prst="rect">
            <a:avLst/>
          </a:prstGeom>
          <a:noFill/>
        </p:spPr>
        <p:txBody>
          <a:bodyPr wrap="none" rtlCol="0">
            <a:spAutoFit/>
          </a:bodyPr>
          <a:lstStyle/>
          <a:p>
            <a:r>
              <a:rPr lang="zh-CN" altLang="en-US" dirty="0"/>
              <a:t>培训讲师：</a:t>
            </a:r>
            <a:endParaRPr lang="en-US" altLang="zh-CN" dirty="0"/>
          </a:p>
          <a:p>
            <a:r>
              <a:rPr lang="zh-CN" altLang="en-US" dirty="0"/>
              <a:t>培训日期：</a:t>
            </a: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9</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pic>
        <p:nvPicPr>
          <p:cNvPr id="3" name="图片 2"/>
          <p:cNvPicPr>
            <a:picLocks noChangeAspect="1"/>
          </p:cNvPicPr>
          <p:nvPr/>
        </p:nvPicPr>
        <p:blipFill>
          <a:blip r:embed="rId3"/>
          <a:stretch>
            <a:fillRect/>
          </a:stretch>
        </p:blipFill>
        <p:spPr>
          <a:xfrm rot="10800000" flipH="1" flipV="1">
            <a:off x="1814195" y="1172210"/>
            <a:ext cx="7917180" cy="3946525"/>
          </a:xfrm>
          <a:prstGeom prst="rect">
            <a:avLst/>
          </a:prstGeom>
        </p:spPr>
      </p:pic>
      <p:sp>
        <p:nvSpPr>
          <p:cNvPr id="4" name="文本框 3"/>
          <p:cNvSpPr txBox="1"/>
          <p:nvPr/>
        </p:nvSpPr>
        <p:spPr>
          <a:xfrm>
            <a:off x="3287395" y="5409565"/>
            <a:ext cx="4970780" cy="646331"/>
          </a:xfrm>
          <a:prstGeom prst="rect">
            <a:avLst/>
          </a:prstGeom>
          <a:noFill/>
        </p:spPr>
        <p:txBody>
          <a:bodyPr wrap="square" rtlCol="0" anchor="t">
            <a:spAutoFit/>
          </a:bodyPr>
          <a:lstStyle/>
          <a:p>
            <a:r>
              <a:rPr lang="en-US" altLang="zh-CN" dirty="0">
                <a:solidFill>
                  <a:srgbClr val="000000"/>
                </a:solidFill>
                <a:effectLst/>
                <a:latin typeface="微软雅黑" panose="020B0503020204020204" charset="-122"/>
                <a:ea typeface="微软雅黑" panose="020B0503020204020204" charset="-122"/>
                <a:sym typeface="+mn-ea"/>
              </a:rPr>
              <a:t>1.</a:t>
            </a:r>
            <a:r>
              <a:rPr lang="zh-CN" altLang="en-US" dirty="0">
                <a:solidFill>
                  <a:srgbClr val="000000"/>
                </a:solidFill>
                <a:effectLst/>
                <a:latin typeface="微软雅黑" panose="020B0503020204020204" charset="-122"/>
                <a:ea typeface="微软雅黑" panose="020B0503020204020204" charset="-122"/>
                <a:sym typeface="+mn-ea"/>
              </a:rPr>
              <a:t>强电人员到达现场确认列头柜内分路</a:t>
            </a:r>
            <a:r>
              <a:rPr lang="zh-CN" altLang="en-US" dirty="0" smtClean="0">
                <a:solidFill>
                  <a:srgbClr val="000000"/>
                </a:solidFill>
                <a:effectLst/>
                <a:latin typeface="微软雅黑" panose="020B0503020204020204" charset="-122"/>
                <a:ea typeface="微软雅黑" panose="020B0503020204020204" charset="-122"/>
                <a:sym typeface="+mn-ea"/>
              </a:rPr>
              <a:t>开关是否断开</a:t>
            </a:r>
            <a:r>
              <a:rPr lang="zh-CN" altLang="en-US" dirty="0">
                <a:solidFill>
                  <a:srgbClr val="000000"/>
                </a:solidFill>
                <a:effectLst/>
                <a:latin typeface="微软雅黑" panose="020B0503020204020204" charset="-122"/>
                <a:ea typeface="微软雅黑" panose="020B0503020204020204" charset="-122"/>
                <a:sym typeface="+mn-ea"/>
              </a:rPr>
              <a:t>。</a:t>
            </a:r>
            <a:endParaRPr lang="zh-CN" altLang="en-US" dirty="0"/>
          </a:p>
        </p:txBody>
      </p:sp>
      <p:cxnSp>
        <p:nvCxnSpPr>
          <p:cNvPr id="5" name="直接箭头连接符 4"/>
          <p:cNvCxnSpPr/>
          <p:nvPr/>
        </p:nvCxnSpPr>
        <p:spPr>
          <a:xfrm flipH="1">
            <a:off x="3288030" y="3163570"/>
            <a:ext cx="548005" cy="76898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流程图: 联系 7"/>
          <p:cNvSpPr/>
          <p:nvPr/>
        </p:nvSpPr>
        <p:spPr>
          <a:xfrm>
            <a:off x="3836035" y="2717800"/>
            <a:ext cx="334645" cy="323215"/>
          </a:xfrm>
          <a:prstGeom prst="flowChartConnector">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threePt" dir="t"/>
            </a:scene3d>
          </a:bodyPr>
          <a:lstStyle/>
          <a:p>
            <a:pPr algn="ctr"/>
            <a:r>
              <a:rPr lang="en-US" altLang="zh-CN">
                <a:solidFill>
                  <a:schemeClr val="tx1"/>
                </a:solidFill>
                <a:effectLst>
                  <a:outerShdw blurRad="38100" dist="19050" dir="2700000" algn="tl" rotWithShape="0">
                    <a:schemeClr val="dk1">
                      <a:alpha val="40000"/>
                    </a:schemeClr>
                  </a:outerShdw>
                </a:effectLst>
              </a:rPr>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10</a:t>
            </a:fld>
            <a:endParaRPr lang="zh-CN" altLang="en-US" dirty="0"/>
          </a:p>
        </p:txBody>
      </p:sp>
      <p:sp>
        <p:nvSpPr>
          <p:cNvPr id="6" name="TextBox 5"/>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accent1"/>
              </a:solidFill>
            </a:endParaRPr>
          </a:p>
        </p:txBody>
      </p:sp>
      <p:pic>
        <p:nvPicPr>
          <p:cNvPr id="4" name="图片 3"/>
          <p:cNvPicPr>
            <a:picLocks noChangeAspect="1"/>
          </p:cNvPicPr>
          <p:nvPr/>
        </p:nvPicPr>
        <p:blipFill>
          <a:blip r:embed="rId3"/>
          <a:stretch>
            <a:fillRect/>
          </a:stretch>
        </p:blipFill>
        <p:spPr>
          <a:xfrm>
            <a:off x="2272030" y="1169035"/>
            <a:ext cx="7647305" cy="4107180"/>
          </a:xfrm>
          <a:prstGeom prst="rect">
            <a:avLst/>
          </a:prstGeom>
        </p:spPr>
      </p:pic>
      <p:sp>
        <p:nvSpPr>
          <p:cNvPr id="5" name="文本框 4"/>
          <p:cNvSpPr txBox="1"/>
          <p:nvPr/>
        </p:nvSpPr>
        <p:spPr>
          <a:xfrm>
            <a:off x="3053715" y="5579110"/>
            <a:ext cx="6087110" cy="368300"/>
          </a:xfrm>
          <a:prstGeom prst="rect">
            <a:avLst/>
          </a:prstGeom>
          <a:noFill/>
        </p:spPr>
        <p:txBody>
          <a:bodyPr wrap="none" rtlCol="0" anchor="t">
            <a:spAutoFit/>
          </a:bodyPr>
          <a:lstStyle/>
          <a:p>
            <a:r>
              <a:rPr lang="en-US" altLang="zh-CN">
                <a:solidFill>
                  <a:srgbClr val="000000"/>
                </a:solidFill>
                <a:effectLst/>
                <a:latin typeface="微软雅黑" panose="020B0503020204020204" charset="-122"/>
                <a:ea typeface="微软雅黑" panose="020B0503020204020204" charset="-122"/>
                <a:sym typeface="+mn-ea"/>
              </a:rPr>
              <a:t>1.</a:t>
            </a:r>
            <a:r>
              <a:rPr lang="zh-CN" altLang="en-US">
                <a:solidFill>
                  <a:srgbClr val="000000"/>
                </a:solidFill>
                <a:effectLst/>
                <a:latin typeface="微软雅黑" panose="020B0503020204020204" charset="-122"/>
                <a:ea typeface="微软雅黑" panose="020B0503020204020204" charset="-122"/>
                <a:sym typeface="+mn-ea"/>
              </a:rPr>
              <a:t>通知相关客户人员到达现场，让客户把服务器电源拔掉。</a:t>
            </a:r>
            <a:endParaRPr lang="zh-CN" altLang="en-US"/>
          </a:p>
        </p:txBody>
      </p:sp>
      <p:cxnSp>
        <p:nvCxnSpPr>
          <p:cNvPr id="7" name="直接箭头连接符 6"/>
          <p:cNvCxnSpPr/>
          <p:nvPr/>
        </p:nvCxnSpPr>
        <p:spPr>
          <a:xfrm flipH="1">
            <a:off x="6471920" y="3510280"/>
            <a:ext cx="388620" cy="96583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流程图: 联系 7"/>
          <p:cNvSpPr/>
          <p:nvPr/>
        </p:nvSpPr>
        <p:spPr>
          <a:xfrm>
            <a:off x="6775450" y="3063875"/>
            <a:ext cx="335280" cy="31750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11</a:t>
            </a:fld>
            <a:endParaRPr lang="zh-CN" altLang="en-US" dirty="0"/>
          </a:p>
        </p:txBody>
      </p:sp>
      <p:sp>
        <p:nvSpPr>
          <p:cNvPr id="6" name="TextBox 5"/>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accent1"/>
              </a:solidFill>
            </a:endParaRPr>
          </a:p>
        </p:txBody>
      </p:sp>
      <p:pic>
        <p:nvPicPr>
          <p:cNvPr id="3" name="图片 2"/>
          <p:cNvPicPr>
            <a:picLocks noChangeAspect="1"/>
          </p:cNvPicPr>
          <p:nvPr/>
        </p:nvPicPr>
        <p:blipFill>
          <a:blip r:embed="rId3"/>
          <a:stretch>
            <a:fillRect/>
          </a:stretch>
        </p:blipFill>
        <p:spPr>
          <a:xfrm>
            <a:off x="1968500" y="1170940"/>
            <a:ext cx="7833360" cy="3977005"/>
          </a:xfrm>
          <a:prstGeom prst="rect">
            <a:avLst/>
          </a:prstGeom>
        </p:spPr>
      </p:pic>
      <p:sp>
        <p:nvSpPr>
          <p:cNvPr id="4" name="文本框 3"/>
          <p:cNvSpPr txBox="1"/>
          <p:nvPr/>
        </p:nvSpPr>
        <p:spPr>
          <a:xfrm>
            <a:off x="3050540" y="5380355"/>
            <a:ext cx="5669280" cy="368300"/>
          </a:xfrm>
          <a:prstGeom prst="rect">
            <a:avLst/>
          </a:prstGeom>
          <a:noFill/>
        </p:spPr>
        <p:txBody>
          <a:bodyPr wrap="none" rtlCol="0" anchor="t">
            <a:spAutoFit/>
          </a:bodyPr>
          <a:lstStyle/>
          <a:p>
            <a:pPr algn="l" fontAlgn="ctr"/>
            <a:r>
              <a:rPr lang="zh-CN" altLang="en-US">
                <a:solidFill>
                  <a:srgbClr val="000000"/>
                </a:solidFill>
                <a:effectLst/>
                <a:latin typeface="微软雅黑" panose="020B0503020204020204" charset="-122"/>
                <a:ea typeface="微软雅黑" panose="020B0503020204020204" charset="-122"/>
                <a:sym typeface="+mn-ea"/>
              </a:rPr>
              <a:t>检查列头柜内支路空开，使用万用表测量空开及线路。</a:t>
            </a:r>
            <a:endParaRPr lang="zh-CN" altLang="en-US"/>
          </a:p>
        </p:txBody>
      </p:sp>
      <p:cxnSp>
        <p:nvCxnSpPr>
          <p:cNvPr id="5" name="直接箭头连接符 4"/>
          <p:cNvCxnSpPr/>
          <p:nvPr/>
        </p:nvCxnSpPr>
        <p:spPr>
          <a:xfrm flipH="1">
            <a:off x="6311900" y="2832735"/>
            <a:ext cx="586740" cy="73977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流程图: 联系 6"/>
          <p:cNvSpPr/>
          <p:nvPr/>
        </p:nvSpPr>
        <p:spPr>
          <a:xfrm>
            <a:off x="6888480" y="2564765"/>
            <a:ext cx="334645" cy="32512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12</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pic>
        <p:nvPicPr>
          <p:cNvPr id="3" name="图片 2"/>
          <p:cNvPicPr>
            <a:picLocks noChangeAspect="1"/>
          </p:cNvPicPr>
          <p:nvPr/>
        </p:nvPicPr>
        <p:blipFill>
          <a:blip r:embed="rId3"/>
          <a:stretch>
            <a:fillRect/>
          </a:stretch>
        </p:blipFill>
        <p:spPr>
          <a:xfrm>
            <a:off x="1977390" y="1219200"/>
            <a:ext cx="8091805" cy="4172585"/>
          </a:xfrm>
          <a:prstGeom prst="rect">
            <a:avLst/>
          </a:prstGeom>
        </p:spPr>
      </p:pic>
      <p:sp>
        <p:nvSpPr>
          <p:cNvPr id="4" name="文本框 3"/>
          <p:cNvSpPr txBox="1"/>
          <p:nvPr/>
        </p:nvSpPr>
        <p:spPr>
          <a:xfrm>
            <a:off x="4060190" y="5645150"/>
            <a:ext cx="3410585" cy="368300"/>
          </a:xfrm>
          <a:prstGeom prst="rect">
            <a:avLst/>
          </a:prstGeom>
          <a:noFill/>
        </p:spPr>
        <p:txBody>
          <a:bodyPr wrap="none" rtlCol="0" anchor="t">
            <a:spAutoFit/>
          </a:bodyPr>
          <a:lstStyle/>
          <a:p>
            <a:pPr algn="l" fontAlgn="ctr">
              <a:buNone/>
            </a:pPr>
            <a:r>
              <a:rPr lang="zh-CN" altLang="en-US">
                <a:solidFill>
                  <a:srgbClr val="000000"/>
                </a:solidFill>
                <a:effectLst/>
                <a:latin typeface="微软雅黑" panose="020B0503020204020204" charset="-122"/>
                <a:ea typeface="微软雅黑" panose="020B0503020204020204" charset="-122"/>
                <a:sym typeface="+mn-ea"/>
              </a:rPr>
              <a:t>检查</a:t>
            </a:r>
            <a:r>
              <a:rPr lang="en-US" altLang="zh-CN">
                <a:solidFill>
                  <a:srgbClr val="000000"/>
                </a:solidFill>
                <a:effectLst/>
                <a:latin typeface="微软雅黑" panose="020B0503020204020204" charset="-122"/>
                <a:ea typeface="微软雅黑" panose="020B0503020204020204" charset="-122"/>
                <a:sym typeface="+mn-ea"/>
              </a:rPr>
              <a:t>PDU</a:t>
            </a:r>
            <a:r>
              <a:rPr lang="zh-CN" altLang="en-US">
                <a:solidFill>
                  <a:srgbClr val="000000"/>
                </a:solidFill>
                <a:effectLst/>
                <a:latin typeface="微软雅黑" panose="020B0503020204020204" charset="-122"/>
                <a:ea typeface="微软雅黑" panose="020B0503020204020204" charset="-122"/>
                <a:sym typeface="+mn-ea"/>
              </a:rPr>
              <a:t>顶部连接器是否虚接。</a:t>
            </a:r>
            <a:endParaRPr lang="zh-CN" altLang="en-US"/>
          </a:p>
        </p:txBody>
      </p:sp>
      <p:cxnSp>
        <p:nvCxnSpPr>
          <p:cNvPr id="5" name="直接箭头连接符 4"/>
          <p:cNvCxnSpPr/>
          <p:nvPr/>
        </p:nvCxnSpPr>
        <p:spPr>
          <a:xfrm flipH="1">
            <a:off x="4871720" y="2360295"/>
            <a:ext cx="722630" cy="78041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流程图: 联系 6"/>
          <p:cNvSpPr/>
          <p:nvPr/>
        </p:nvSpPr>
        <p:spPr>
          <a:xfrm>
            <a:off x="5594350" y="2016125"/>
            <a:ext cx="353060" cy="34417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13</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pic>
        <p:nvPicPr>
          <p:cNvPr id="4" name="图片 3"/>
          <p:cNvPicPr>
            <a:picLocks noChangeAspect="1"/>
          </p:cNvPicPr>
          <p:nvPr/>
        </p:nvPicPr>
        <p:blipFill>
          <a:blip r:embed="rId3"/>
          <a:stretch>
            <a:fillRect/>
          </a:stretch>
        </p:blipFill>
        <p:spPr>
          <a:xfrm>
            <a:off x="2118995" y="1189355"/>
            <a:ext cx="7780655" cy="4145280"/>
          </a:xfrm>
          <a:prstGeom prst="rect">
            <a:avLst/>
          </a:prstGeom>
        </p:spPr>
      </p:pic>
      <p:sp>
        <p:nvSpPr>
          <p:cNvPr id="5" name="文本框 4"/>
          <p:cNvSpPr txBox="1"/>
          <p:nvPr/>
        </p:nvSpPr>
        <p:spPr>
          <a:xfrm>
            <a:off x="3334385" y="5570220"/>
            <a:ext cx="5712460" cy="368300"/>
          </a:xfrm>
          <a:prstGeom prst="rect">
            <a:avLst/>
          </a:prstGeom>
          <a:noFill/>
        </p:spPr>
        <p:txBody>
          <a:bodyPr wrap="none" rtlCol="0" anchor="t">
            <a:spAutoFit/>
          </a:bodyPr>
          <a:lstStyle/>
          <a:p>
            <a:pPr algn="l" fontAlgn="ctr">
              <a:buNone/>
            </a:pPr>
            <a:r>
              <a:rPr lang="en-US" altLang="zh-CN">
                <a:solidFill>
                  <a:srgbClr val="000000"/>
                </a:solidFill>
                <a:effectLst/>
                <a:latin typeface="微软雅黑" panose="020B0503020204020204" charset="-122"/>
                <a:ea typeface="微软雅黑" panose="020B0503020204020204" charset="-122"/>
                <a:sym typeface="+mn-ea"/>
              </a:rPr>
              <a:t>1.</a:t>
            </a:r>
            <a:r>
              <a:rPr lang="zh-CN" altLang="en-US">
                <a:solidFill>
                  <a:srgbClr val="000000"/>
                </a:solidFill>
                <a:effectLst/>
                <a:latin typeface="微软雅黑" panose="020B0503020204020204" charset="-122"/>
                <a:ea typeface="微软雅黑" panose="020B0503020204020204" charset="-122"/>
                <a:sym typeface="+mn-ea"/>
              </a:rPr>
              <a:t>使用万用表检查</a:t>
            </a:r>
            <a:r>
              <a:rPr lang="en-US" altLang="zh-CN">
                <a:solidFill>
                  <a:srgbClr val="000000"/>
                </a:solidFill>
                <a:effectLst/>
                <a:latin typeface="微软雅黑" panose="020B0503020204020204" charset="-122"/>
                <a:ea typeface="微软雅黑" panose="020B0503020204020204" charset="-122"/>
                <a:sym typeface="+mn-ea"/>
              </a:rPr>
              <a:t>PDU</a:t>
            </a:r>
            <a:r>
              <a:rPr lang="zh-CN" altLang="en-US">
                <a:solidFill>
                  <a:srgbClr val="000000"/>
                </a:solidFill>
                <a:effectLst/>
                <a:latin typeface="微软雅黑" panose="020B0503020204020204" charset="-122"/>
                <a:ea typeface="微软雅黑" panose="020B0503020204020204" charset="-122"/>
                <a:sym typeface="+mn-ea"/>
              </a:rPr>
              <a:t>是否电流过高导致插口烧毁接地</a:t>
            </a:r>
            <a:r>
              <a:rPr lang="en-US" altLang="zh-CN">
                <a:solidFill>
                  <a:srgbClr val="000000"/>
                </a:solidFill>
                <a:effectLst/>
                <a:latin typeface="微软雅黑" panose="020B0503020204020204" charset="-122"/>
                <a:ea typeface="微软雅黑" panose="020B0503020204020204" charset="-122"/>
                <a:sym typeface="+mn-ea"/>
              </a:rPr>
              <a:t>.</a:t>
            </a:r>
            <a:endParaRPr lang="zh-CN" altLang="en-US"/>
          </a:p>
        </p:txBody>
      </p:sp>
      <p:cxnSp>
        <p:nvCxnSpPr>
          <p:cNvPr id="3" name="直接箭头连接符 2"/>
          <p:cNvCxnSpPr/>
          <p:nvPr/>
        </p:nvCxnSpPr>
        <p:spPr>
          <a:xfrm>
            <a:off x="5304155" y="3284855"/>
            <a:ext cx="735330" cy="79946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流程图: 联系 6"/>
          <p:cNvSpPr/>
          <p:nvPr/>
        </p:nvSpPr>
        <p:spPr>
          <a:xfrm>
            <a:off x="5222240" y="3103880"/>
            <a:ext cx="344805" cy="31623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14</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pic>
        <p:nvPicPr>
          <p:cNvPr id="3" name="图片 2"/>
          <p:cNvPicPr>
            <a:picLocks noChangeAspect="1"/>
          </p:cNvPicPr>
          <p:nvPr/>
        </p:nvPicPr>
        <p:blipFill>
          <a:blip r:embed="rId3"/>
          <a:stretch>
            <a:fillRect/>
          </a:stretch>
        </p:blipFill>
        <p:spPr>
          <a:xfrm>
            <a:off x="2108200" y="1463040"/>
            <a:ext cx="8048625" cy="3931920"/>
          </a:xfrm>
          <a:prstGeom prst="rect">
            <a:avLst/>
          </a:prstGeom>
        </p:spPr>
      </p:pic>
      <p:sp>
        <p:nvSpPr>
          <p:cNvPr id="4" name="文本框 3"/>
          <p:cNvSpPr txBox="1"/>
          <p:nvPr/>
        </p:nvSpPr>
        <p:spPr>
          <a:xfrm>
            <a:off x="2905760" y="5504180"/>
            <a:ext cx="6114415" cy="645160"/>
          </a:xfrm>
          <a:prstGeom prst="rect">
            <a:avLst/>
          </a:prstGeom>
          <a:noFill/>
        </p:spPr>
        <p:txBody>
          <a:bodyPr wrap="none" rtlCol="0" anchor="t">
            <a:spAutoFit/>
          </a:bodyPr>
          <a:lstStyle/>
          <a:p>
            <a:pPr algn="l" fontAlgn="ctr">
              <a:buNone/>
            </a:pPr>
            <a:r>
              <a:rPr lang="en-US" altLang="zh-CN">
                <a:solidFill>
                  <a:srgbClr val="000000"/>
                </a:solidFill>
                <a:effectLst/>
                <a:latin typeface="微软雅黑" panose="020B0503020204020204" charset="-122"/>
                <a:ea typeface="微软雅黑" panose="020B0503020204020204" charset="-122"/>
                <a:sym typeface="+mn-ea"/>
              </a:rPr>
              <a:t>1.</a:t>
            </a:r>
            <a:r>
              <a:rPr lang="zh-CN" altLang="en-US">
                <a:solidFill>
                  <a:srgbClr val="000000"/>
                </a:solidFill>
                <a:effectLst/>
                <a:latin typeface="微软雅黑" panose="020B0503020204020204" charset="-122"/>
                <a:ea typeface="微软雅黑" panose="020B0503020204020204" charset="-122"/>
                <a:sym typeface="+mn-ea"/>
              </a:rPr>
              <a:t>经测量支路空开及线路、顶部连接器、</a:t>
            </a:r>
            <a:r>
              <a:rPr lang="en-US" altLang="zh-CN">
                <a:solidFill>
                  <a:srgbClr val="000000"/>
                </a:solidFill>
                <a:effectLst/>
                <a:latin typeface="微软雅黑" panose="020B0503020204020204" charset="-122"/>
                <a:ea typeface="微软雅黑" panose="020B0503020204020204" charset="-122"/>
                <a:sym typeface="+mn-ea"/>
              </a:rPr>
              <a:t>PDU</a:t>
            </a:r>
            <a:r>
              <a:rPr lang="zh-CN" altLang="en-US">
                <a:solidFill>
                  <a:srgbClr val="000000"/>
                </a:solidFill>
                <a:effectLst/>
                <a:latin typeface="微软雅黑" panose="020B0503020204020204" charset="-122"/>
                <a:ea typeface="微软雅黑" panose="020B0503020204020204" charset="-122"/>
                <a:sym typeface="+mn-ea"/>
              </a:rPr>
              <a:t>、均无异常。</a:t>
            </a:r>
          </a:p>
          <a:p>
            <a:pPr algn="l" fontAlgn="ctr">
              <a:buNone/>
            </a:pPr>
            <a:r>
              <a:rPr lang="en-US" altLang="zh-CN" dirty="0">
                <a:solidFill>
                  <a:srgbClr val="000000"/>
                </a:solidFill>
                <a:effectLst/>
                <a:latin typeface="微软雅黑" panose="020B0503020204020204" charset="-122"/>
                <a:ea typeface="微软雅黑" panose="020B0503020204020204" charset="-122"/>
                <a:sym typeface="+mn-ea"/>
              </a:rPr>
              <a:t>2.</a:t>
            </a:r>
            <a:r>
              <a:rPr lang="zh-CN" altLang="en-US" dirty="0">
                <a:solidFill>
                  <a:srgbClr val="000000"/>
                </a:solidFill>
                <a:effectLst/>
                <a:latin typeface="微软雅黑" panose="020B0503020204020204" charset="-122"/>
                <a:ea typeface="微软雅黑" panose="020B0503020204020204" charset="-122"/>
                <a:sym typeface="+mn-ea"/>
              </a:rPr>
              <a:t>闭合分路开关，用万用表测量确认开关正常。</a:t>
            </a:r>
            <a:endParaRPr lang="zh-CN" altLang="en-US"/>
          </a:p>
        </p:txBody>
      </p:sp>
      <p:cxnSp>
        <p:nvCxnSpPr>
          <p:cNvPr id="5" name="直接箭头连接符 4"/>
          <p:cNvCxnSpPr/>
          <p:nvPr/>
        </p:nvCxnSpPr>
        <p:spPr>
          <a:xfrm>
            <a:off x="2711450" y="3140710"/>
            <a:ext cx="762000" cy="74739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6816090" y="3429000"/>
            <a:ext cx="504190" cy="83566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流程图: 联系 7"/>
          <p:cNvSpPr/>
          <p:nvPr/>
        </p:nvSpPr>
        <p:spPr>
          <a:xfrm>
            <a:off x="2711450" y="2996565"/>
            <a:ext cx="353695" cy="31115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2</a:t>
            </a:r>
          </a:p>
        </p:txBody>
      </p:sp>
      <p:sp>
        <p:nvSpPr>
          <p:cNvPr id="9" name="流程图: 联系 8"/>
          <p:cNvSpPr/>
          <p:nvPr/>
        </p:nvSpPr>
        <p:spPr>
          <a:xfrm>
            <a:off x="6671945" y="3212465"/>
            <a:ext cx="335280" cy="325755"/>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15</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sp>
        <p:nvSpPr>
          <p:cNvPr id="4" name="文本框 3"/>
          <p:cNvSpPr txBox="1"/>
          <p:nvPr/>
        </p:nvSpPr>
        <p:spPr>
          <a:xfrm>
            <a:off x="4018280" y="5569585"/>
            <a:ext cx="4021936" cy="646331"/>
          </a:xfrm>
          <a:prstGeom prst="rect">
            <a:avLst/>
          </a:prstGeom>
          <a:noFill/>
        </p:spPr>
        <p:txBody>
          <a:bodyPr wrap="square" rtlCol="0" anchor="t">
            <a:spAutoFit/>
          </a:bodyPr>
          <a:lstStyle/>
          <a:p>
            <a:pPr algn="l" fontAlgn="ctr">
              <a:buNone/>
            </a:pPr>
            <a:r>
              <a:rPr lang="en-US" altLang="zh-CN" dirty="0">
                <a:solidFill>
                  <a:srgbClr val="000000"/>
                </a:solidFill>
                <a:effectLst/>
                <a:latin typeface="微软雅黑" panose="020B0503020204020204" charset="-122"/>
                <a:ea typeface="微软雅黑" panose="020B0503020204020204" charset="-122"/>
                <a:sym typeface="+mn-ea"/>
              </a:rPr>
              <a:t>1.</a:t>
            </a:r>
            <a:r>
              <a:rPr lang="zh-CN" altLang="en-US" dirty="0">
                <a:solidFill>
                  <a:srgbClr val="000000"/>
                </a:solidFill>
                <a:effectLst/>
                <a:latin typeface="微软雅黑" panose="020B0503020204020204" charset="-122"/>
                <a:ea typeface="微软雅黑" panose="020B0503020204020204" charset="-122"/>
                <a:sym typeface="+mn-ea"/>
              </a:rPr>
              <a:t>测量</a:t>
            </a:r>
            <a:r>
              <a:rPr lang="en-US" altLang="zh-CN" dirty="0">
                <a:solidFill>
                  <a:srgbClr val="000000"/>
                </a:solidFill>
                <a:effectLst/>
                <a:latin typeface="微软雅黑" panose="020B0503020204020204" charset="-122"/>
                <a:ea typeface="微软雅黑" panose="020B0503020204020204" charset="-122"/>
                <a:sym typeface="+mn-ea"/>
              </a:rPr>
              <a:t>PDU</a:t>
            </a:r>
            <a:r>
              <a:rPr lang="zh-CN" altLang="en-US" dirty="0">
                <a:solidFill>
                  <a:srgbClr val="000000"/>
                </a:solidFill>
                <a:effectLst/>
                <a:latin typeface="微软雅黑" panose="020B0503020204020204" charset="-122"/>
                <a:ea typeface="微软雅黑" panose="020B0503020204020204" charset="-122"/>
                <a:sym typeface="+mn-ea"/>
              </a:rPr>
              <a:t>得电正常</a:t>
            </a:r>
          </a:p>
          <a:p>
            <a:pPr algn="l" fontAlgn="ctr">
              <a:buNone/>
            </a:pPr>
            <a:endParaRPr lang="zh-CN" altLang="en-US" dirty="0"/>
          </a:p>
        </p:txBody>
      </p:sp>
      <p:pic>
        <p:nvPicPr>
          <p:cNvPr id="5" name="图片 4"/>
          <p:cNvPicPr>
            <a:picLocks noChangeAspect="1"/>
          </p:cNvPicPr>
          <p:nvPr/>
        </p:nvPicPr>
        <p:blipFill>
          <a:blip r:embed="rId3"/>
          <a:stretch>
            <a:fillRect/>
          </a:stretch>
        </p:blipFill>
        <p:spPr>
          <a:xfrm>
            <a:off x="1703705" y="1154430"/>
            <a:ext cx="8383270" cy="4415155"/>
          </a:xfrm>
          <a:prstGeom prst="rect">
            <a:avLst/>
          </a:prstGeom>
        </p:spPr>
      </p:pic>
      <p:cxnSp>
        <p:nvCxnSpPr>
          <p:cNvPr id="3" name="直接箭头连接符 2"/>
          <p:cNvCxnSpPr/>
          <p:nvPr/>
        </p:nvCxnSpPr>
        <p:spPr>
          <a:xfrm>
            <a:off x="4079875" y="1916430"/>
            <a:ext cx="749300" cy="70866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4151630" y="3500755"/>
            <a:ext cx="755015" cy="781685"/>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8" name="流程图: 联系 7"/>
          <p:cNvSpPr/>
          <p:nvPr/>
        </p:nvSpPr>
        <p:spPr>
          <a:xfrm>
            <a:off x="3800475" y="1626870"/>
            <a:ext cx="350520" cy="346710"/>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sp>
        <p:nvSpPr>
          <p:cNvPr id="9" name="流程图: 联系 8"/>
          <p:cNvSpPr/>
          <p:nvPr/>
        </p:nvSpPr>
        <p:spPr>
          <a:xfrm>
            <a:off x="3863975" y="3284855"/>
            <a:ext cx="352425" cy="390525"/>
          </a:xfrm>
          <a:prstGeom prst="flowChartConnector">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2</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16</a:t>
            </a:fld>
            <a:endParaRPr lang="zh-CN" altLang="en-US" dirty="0"/>
          </a:p>
        </p:txBody>
      </p:sp>
      <p:sp>
        <p:nvSpPr>
          <p:cNvPr id="6" name="TextBox 5"/>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accent1"/>
              </a:solidFill>
            </a:endParaRPr>
          </a:p>
        </p:txBody>
      </p:sp>
      <p:pic>
        <p:nvPicPr>
          <p:cNvPr id="3" name="图片 2"/>
          <p:cNvPicPr>
            <a:picLocks noChangeAspect="1"/>
          </p:cNvPicPr>
          <p:nvPr/>
        </p:nvPicPr>
        <p:blipFill>
          <a:blip r:embed="rId3"/>
          <a:stretch>
            <a:fillRect/>
          </a:stretch>
        </p:blipFill>
        <p:spPr>
          <a:xfrm>
            <a:off x="930910" y="1522730"/>
            <a:ext cx="4648835" cy="4155440"/>
          </a:xfrm>
          <a:prstGeom prst="rect">
            <a:avLst/>
          </a:prstGeom>
        </p:spPr>
      </p:pic>
      <p:sp>
        <p:nvSpPr>
          <p:cNvPr id="4" name="文本框 3"/>
          <p:cNvSpPr txBox="1"/>
          <p:nvPr/>
        </p:nvSpPr>
        <p:spPr>
          <a:xfrm>
            <a:off x="6094095" y="2705735"/>
            <a:ext cx="4780915" cy="922020"/>
          </a:xfrm>
          <a:prstGeom prst="rect">
            <a:avLst/>
          </a:prstGeom>
          <a:noFill/>
        </p:spPr>
        <p:txBody>
          <a:bodyPr wrap="square" rtlCol="0" anchor="t">
            <a:spAutoFit/>
          </a:bodyPr>
          <a:lstStyle/>
          <a:p>
            <a:pPr algn="l" fontAlgn="ctr">
              <a:buNone/>
            </a:pPr>
            <a:r>
              <a:rPr lang="en-US" altLang="zh-CN"/>
              <a:t>  </a:t>
            </a:r>
            <a:r>
              <a:rPr lang="en-US"/>
              <a:t>1.</a:t>
            </a:r>
            <a:r>
              <a:rPr lang="zh-CN" altLang="en-US"/>
              <a:t>经检测为服务器电源模块烧毁，导致空开跳闸。</a:t>
            </a:r>
          </a:p>
          <a:p>
            <a:pPr algn="l" fontAlgn="ctr">
              <a:buNone/>
            </a:pPr>
            <a:r>
              <a:rPr lang="zh-CN" altLang="en-US"/>
              <a:t>  </a:t>
            </a:r>
            <a:r>
              <a:rPr lang="en-US" altLang="zh-CN"/>
              <a:t>2.</a:t>
            </a:r>
            <a:r>
              <a:rPr lang="zh-CN" altLang="en-US"/>
              <a:t>客户更换电源模块，恢复供电。 </a:t>
            </a:r>
            <a:endParaRPr lang="en-US" altLang="zh-CN"/>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17</a:t>
            </a:fld>
            <a:endParaRPr lang="zh-CN" altLang="en-US" dirty="0"/>
          </a:p>
        </p:txBody>
      </p:sp>
      <p:sp>
        <p:nvSpPr>
          <p:cNvPr id="3" name="文本框 2"/>
          <p:cNvSpPr txBox="1"/>
          <p:nvPr/>
        </p:nvSpPr>
        <p:spPr>
          <a:xfrm>
            <a:off x="1932305" y="447675"/>
            <a:ext cx="4868545" cy="460375"/>
          </a:xfrm>
          <a:prstGeom prst="rect">
            <a:avLst/>
          </a:prstGeom>
          <a:noFill/>
        </p:spPr>
        <p:txBody>
          <a:bodyPr wrap="square" rtlCol="0" anchor="t">
            <a:spAutoFit/>
          </a:bodyPr>
          <a:lstStyle/>
          <a:p>
            <a:r>
              <a:rPr lang="zh-CN" altLang="en-US" sz="2400" b="1" dirty="0">
                <a:solidFill>
                  <a:schemeClr val="accent1"/>
                </a:solidFill>
                <a:sym typeface="+mn-ea"/>
              </a:rPr>
              <a:t>断电处理操作步骤机柜</a:t>
            </a:r>
          </a:p>
        </p:txBody>
      </p:sp>
      <p:graphicFrame>
        <p:nvGraphicFramePr>
          <p:cNvPr id="10" name="表格 9"/>
          <p:cNvGraphicFramePr>
            <a:graphicFrameLocks noGrp="1"/>
          </p:cNvGraphicFramePr>
          <p:nvPr>
            <p:extLst>
              <p:ext uri="{D42A27DB-BD31-4B8C-83A1-F6EECF244321}">
                <p14:modId xmlns:p14="http://schemas.microsoft.com/office/powerpoint/2010/main" val="2044015295"/>
              </p:ext>
            </p:extLst>
          </p:nvPr>
        </p:nvGraphicFramePr>
        <p:xfrm>
          <a:off x="1781488" y="1256113"/>
          <a:ext cx="8496944" cy="3739801"/>
        </p:xfrm>
        <a:graphic>
          <a:graphicData uri="http://schemas.openxmlformats.org/drawingml/2006/table">
            <a:tbl>
              <a:tblPr firstRow="1" bandRow="1">
                <a:tableStyleId>{21E4AEA4-8DFA-4A89-87EB-49C32662AFE0}</a:tableStyleId>
              </a:tblPr>
              <a:tblGrid>
                <a:gridCol w="899160">
                  <a:extLst>
                    <a:ext uri="{9D8B030D-6E8A-4147-A177-3AD203B41FA5}">
                      <a16:colId xmlns="" xmlns:a16="http://schemas.microsoft.com/office/drawing/2014/main" val="20000"/>
                    </a:ext>
                  </a:extLst>
                </a:gridCol>
                <a:gridCol w="7597784">
                  <a:extLst>
                    <a:ext uri="{9D8B030D-6E8A-4147-A177-3AD203B41FA5}">
                      <a16:colId xmlns="" xmlns:a16="http://schemas.microsoft.com/office/drawing/2014/main" val="20001"/>
                    </a:ext>
                  </a:extLst>
                </a:gridCol>
              </a:tblGrid>
              <a:tr h="396010">
                <a:tc>
                  <a:txBody>
                    <a:bodyPr/>
                    <a:lstStyle/>
                    <a:p>
                      <a:pPr algn="ctr"/>
                      <a:r>
                        <a:rPr lang="zh-CN" altLang="en-US" sz="1600" dirty="0">
                          <a:latin typeface="+mn-ea"/>
                          <a:ea typeface="+mn-ea"/>
                        </a:rPr>
                        <a:t>序号</a:t>
                      </a:r>
                    </a:p>
                  </a:txBody>
                  <a:tcPr anchor="ctr">
                    <a:solidFill>
                      <a:schemeClr val="accent1"/>
                    </a:solidFill>
                  </a:tcPr>
                </a:tc>
                <a:tc>
                  <a:txBody>
                    <a:bodyPr/>
                    <a:lstStyle/>
                    <a:p>
                      <a:pPr marL="0" marR="0" indent="0" algn="ctr" defTabSz="1218565" rtl="0" eaLnBrk="1" fontAlgn="auto" latinLnBrk="0" hangingPunct="1">
                        <a:lnSpc>
                          <a:spcPct val="100000"/>
                        </a:lnSpc>
                        <a:spcBef>
                          <a:spcPts val="0"/>
                        </a:spcBef>
                        <a:spcAft>
                          <a:spcPts val="0"/>
                        </a:spcAft>
                        <a:buClrTx/>
                        <a:buSzTx/>
                        <a:buFontTx/>
                        <a:buNone/>
                        <a:defRPr/>
                      </a:pPr>
                      <a:r>
                        <a:rPr lang="zh-CN" altLang="en-US" sz="1600" dirty="0">
                          <a:latin typeface="+mn-ea"/>
                          <a:ea typeface="+mn-ea"/>
                        </a:rPr>
                        <a:t>操作步骤</a:t>
                      </a:r>
                    </a:p>
                  </a:txBody>
                  <a:tcPr anchor="ctr">
                    <a:solidFill>
                      <a:schemeClr val="accent1"/>
                    </a:solidFill>
                  </a:tcPr>
                </a:tc>
                <a:extLst>
                  <a:ext uri="{0D108BD9-81ED-4DB2-BD59-A6C34878D82A}">
                    <a16:rowId xmlns="" xmlns:a16="http://schemas.microsoft.com/office/drawing/2014/main" val="10000"/>
                  </a:ext>
                </a:extLst>
              </a:tr>
              <a:tr h="396010">
                <a:tc>
                  <a:txBody>
                    <a:bodyPr/>
                    <a:lstStyle/>
                    <a:p>
                      <a:pPr algn="ctr"/>
                      <a:r>
                        <a:rPr lang="en-US" altLang="zh-CN" sz="1600" dirty="0">
                          <a:latin typeface="+mn-ea"/>
                          <a:ea typeface="+mn-ea"/>
                        </a:rPr>
                        <a:t>1</a:t>
                      </a:r>
                      <a:endParaRPr lang="zh-CN" altLang="en-US" sz="1600" dirty="0">
                        <a:latin typeface="+mn-ea"/>
                        <a:ea typeface="+mn-ea"/>
                      </a:endParaRPr>
                    </a:p>
                  </a:txBody>
                  <a:tcPr anchor="ctr">
                    <a:solidFill>
                      <a:schemeClr val="accent1">
                        <a:lumMod val="20000"/>
                        <a:lumOff val="80000"/>
                      </a:schemeClr>
                    </a:solidFill>
                  </a:tcPr>
                </a:tc>
                <a:tc>
                  <a:txBody>
                    <a:bodyPr/>
                    <a:lstStyle/>
                    <a:p>
                      <a:pPr algn="l" fontAlgn="ctr"/>
                      <a:r>
                        <a:rPr sz="1600" b="0" i="0" u="none" strike="noStrike" dirty="0" err="1" smtClean="0">
                          <a:solidFill>
                            <a:srgbClr val="000000"/>
                          </a:solidFill>
                          <a:effectLst/>
                          <a:latin typeface="微软雅黑" panose="020B0503020204020204" charset="-122"/>
                          <a:ea typeface="微软雅黑" panose="020B0503020204020204" charset="-122"/>
                        </a:rPr>
                        <a:t>发现动环显示机房列头柜</a:t>
                      </a:r>
                      <a:r>
                        <a:rPr lang="zh-CN" altLang="en-US" sz="1600" b="0" i="0" u="none" strike="noStrike" dirty="0" smtClean="0">
                          <a:solidFill>
                            <a:srgbClr val="000000"/>
                          </a:solidFill>
                          <a:effectLst/>
                          <a:latin typeface="微软雅黑" panose="020B0503020204020204" charset="-122"/>
                          <a:ea typeface="微软雅黑" panose="020B0503020204020204" charset="-122"/>
                        </a:rPr>
                        <a:t>大面积</a:t>
                      </a:r>
                      <a:r>
                        <a:rPr sz="1600" b="0" i="0" u="none" strike="noStrike" dirty="0" err="1" smtClean="0">
                          <a:solidFill>
                            <a:srgbClr val="000000"/>
                          </a:solidFill>
                          <a:effectLst/>
                          <a:latin typeface="微软雅黑" panose="020B0503020204020204" charset="-122"/>
                          <a:ea typeface="微软雅黑" panose="020B0503020204020204" charset="-122"/>
                        </a:rPr>
                        <a:t>分路</a:t>
                      </a:r>
                      <a:r>
                        <a:rPr lang="zh-CN" altLang="en-US" sz="1600" b="0" i="0" u="none" strike="noStrike" dirty="0" smtClean="0">
                          <a:solidFill>
                            <a:srgbClr val="000000"/>
                          </a:solidFill>
                          <a:effectLst/>
                          <a:latin typeface="微软雅黑" panose="020B0503020204020204" charset="-122"/>
                          <a:ea typeface="微软雅黑" panose="020B0503020204020204" charset="-122"/>
                        </a:rPr>
                        <a:t>电流归零</a:t>
                      </a:r>
                      <a:r>
                        <a:rPr sz="1600" b="0" i="0" u="none" strike="noStrike" dirty="0" err="1" smtClean="0">
                          <a:solidFill>
                            <a:srgbClr val="000000"/>
                          </a:solidFill>
                          <a:effectLst/>
                          <a:latin typeface="微软雅黑" panose="020B0503020204020204" charset="-122"/>
                          <a:ea typeface="微软雅黑" panose="020B0503020204020204" charset="-122"/>
                        </a:rPr>
                        <a:t>报警</a:t>
                      </a:r>
                      <a:r>
                        <a:rPr sz="1600" b="0" i="0" u="none" strike="noStrike" dirty="0" err="1">
                          <a:solidFill>
                            <a:srgbClr val="000000"/>
                          </a:solidFill>
                          <a:effectLst/>
                          <a:latin typeface="微软雅黑" panose="020B0503020204020204" charset="-122"/>
                          <a:ea typeface="微软雅黑" panose="020B0503020204020204" charset="-122"/>
                        </a:rPr>
                        <a:t>，确认是否是误报</a:t>
                      </a:r>
                      <a:r>
                        <a:rPr sz="1600" b="0" i="0" u="none" strike="noStrike" dirty="0">
                          <a:solidFill>
                            <a:srgbClr val="000000"/>
                          </a:solidFill>
                          <a:effectLst/>
                          <a:latin typeface="微软雅黑" panose="020B0503020204020204" charset="-122"/>
                          <a:ea typeface="微软雅黑" panose="020B0503020204020204" charset="-122"/>
                        </a:rPr>
                        <a:t>。</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1"/>
                  </a:ext>
                </a:extLst>
              </a:tr>
              <a:tr h="618426">
                <a:tc>
                  <a:txBody>
                    <a:bodyPr/>
                    <a:lstStyle/>
                    <a:p>
                      <a:pPr algn="ctr"/>
                      <a:r>
                        <a:rPr lang="en-US" altLang="zh-CN" sz="1600" dirty="0">
                          <a:latin typeface="+mn-ea"/>
                          <a:ea typeface="+mn-ea"/>
                        </a:rPr>
                        <a:t>2</a:t>
                      </a:r>
                      <a:endParaRPr lang="zh-CN" altLang="en-US" sz="1600" dirty="0">
                        <a:latin typeface="+mn-ea"/>
                        <a:ea typeface="+mn-ea"/>
                      </a:endParaRPr>
                    </a:p>
                  </a:txBody>
                  <a:tcPr anchor="ctr">
                    <a:solidFill>
                      <a:schemeClr val="tx2">
                        <a:lumMod val="20000"/>
                        <a:lumOff val="80000"/>
                      </a:schemeClr>
                    </a:solidFill>
                  </a:tcPr>
                </a:tc>
                <a:tc>
                  <a:txBody>
                    <a:bodyPr/>
                    <a:lstStyle/>
                    <a:p>
                      <a:pPr algn="l" fontAlgn="ctr"/>
                      <a:r>
                        <a:rPr lang="zh-CN" altLang="en-US" sz="1600" b="0" i="0" u="none" strike="noStrike" dirty="0">
                          <a:solidFill>
                            <a:srgbClr val="000000"/>
                          </a:solidFill>
                          <a:effectLst/>
                          <a:latin typeface="微软雅黑" panose="020B0503020204020204" charset="-122"/>
                          <a:ea typeface="微软雅黑" panose="020B0503020204020204" charset="-122"/>
                        </a:rPr>
                        <a:t>强电人员到达现场确认列头柜内总开关</a:t>
                      </a:r>
                      <a:r>
                        <a:rPr lang="zh-CN" altLang="en-US" sz="1600" b="0" i="0" u="none" strike="noStrike" dirty="0" smtClean="0">
                          <a:solidFill>
                            <a:srgbClr val="000000"/>
                          </a:solidFill>
                          <a:effectLst/>
                          <a:latin typeface="微软雅黑" panose="020B0503020204020204" charset="-122"/>
                          <a:ea typeface="微软雅黑" panose="020B0503020204020204" charset="-122"/>
                        </a:rPr>
                        <a:t>跳闸，并判定是否为故障跳闸。</a:t>
                      </a:r>
                      <a:endParaRPr lang="zh-CN" altLang="en-US" sz="1600" b="0" i="0" u="none" strike="noStrike" dirty="0">
                        <a:solidFill>
                          <a:srgbClr val="000000"/>
                        </a:solidFill>
                        <a:effectLst/>
                        <a:latin typeface="微软雅黑" panose="020B0503020204020204" charset="-122"/>
                        <a:ea typeface="微软雅黑" panose="020B0503020204020204" charset="-122"/>
                      </a:endParaRP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2"/>
                  </a:ext>
                </a:extLst>
              </a:tr>
              <a:tr h="396240">
                <a:tc>
                  <a:txBody>
                    <a:bodyPr/>
                    <a:lstStyle/>
                    <a:p>
                      <a:pPr algn="ctr"/>
                      <a:r>
                        <a:rPr lang="en-US" altLang="zh-CN" sz="1600" dirty="0">
                          <a:latin typeface="+mn-ea"/>
                          <a:ea typeface="+mn-ea"/>
                        </a:rPr>
                        <a:t>3</a:t>
                      </a:r>
                      <a:endParaRPr lang="zh-CN" altLang="en-US" sz="1600" dirty="0">
                        <a:latin typeface="+mn-ea"/>
                        <a:ea typeface="+mn-ea"/>
                      </a:endParaRPr>
                    </a:p>
                  </a:txBody>
                  <a:tcPr anchor="ctr">
                    <a:solidFill>
                      <a:schemeClr val="accent1">
                        <a:lumMod val="20000"/>
                        <a:lumOff val="80000"/>
                      </a:schemeClr>
                    </a:solidFill>
                  </a:tcPr>
                </a:tc>
                <a:tc>
                  <a:txBody>
                    <a:bodyPr/>
                    <a:lstStyle/>
                    <a:p>
                      <a:pPr algn="l" fontAlgn="ctr"/>
                      <a:r>
                        <a:rPr lang="zh-CN" altLang="en-US" sz="1600" b="0" i="0" u="none" strike="noStrike" dirty="0" smtClean="0">
                          <a:solidFill>
                            <a:srgbClr val="000000"/>
                          </a:solidFill>
                          <a:effectLst/>
                          <a:latin typeface="微软雅黑" panose="020B0503020204020204" charset="-122"/>
                          <a:ea typeface="微软雅黑" panose="020B0503020204020204" charset="-122"/>
                        </a:rPr>
                        <a:t>通报客户服务部，客户人员现场确认。</a:t>
                      </a:r>
                      <a:endParaRPr lang="zh-CN" altLang="en-US" sz="1600" b="0" i="0" u="none" strike="noStrike" dirty="0">
                        <a:solidFill>
                          <a:srgbClr val="000000"/>
                        </a:solidFill>
                        <a:effectLst/>
                        <a:latin typeface="微软雅黑" panose="020B0503020204020204" charset="-122"/>
                        <a:ea typeface="微软雅黑" panose="020B0503020204020204" charset="-122"/>
                      </a:endParaRP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3"/>
                  </a:ext>
                </a:extLst>
              </a:tr>
              <a:tr h="405130">
                <a:tc>
                  <a:txBody>
                    <a:bodyPr/>
                    <a:lstStyle/>
                    <a:p>
                      <a:pPr algn="ctr"/>
                      <a:r>
                        <a:rPr lang="en-US" altLang="zh-CN" sz="1600" dirty="0">
                          <a:latin typeface="+mn-ea"/>
                          <a:ea typeface="+mn-ea"/>
                        </a:rPr>
                        <a:t>4</a:t>
                      </a:r>
                      <a:endParaRPr lang="zh-CN" altLang="en-US" sz="1600" dirty="0">
                        <a:latin typeface="+mn-ea"/>
                        <a:ea typeface="+mn-ea"/>
                      </a:endParaRPr>
                    </a:p>
                  </a:txBody>
                  <a:tcPr anchor="ctr">
                    <a:solidFill>
                      <a:schemeClr val="tx2">
                        <a:lumMod val="20000"/>
                        <a:lumOff val="80000"/>
                      </a:schemeClr>
                    </a:solidFill>
                  </a:tcPr>
                </a:tc>
                <a:tc>
                  <a:txBody>
                    <a:bodyPr/>
                    <a:lstStyle/>
                    <a:p>
                      <a:pPr algn="l" fontAlgn="ctr"/>
                      <a:r>
                        <a:rPr lang="zh-CN" altLang="en-US" sz="1600" b="0" i="0" u="none" strike="noStrike" dirty="0">
                          <a:solidFill>
                            <a:srgbClr val="000000"/>
                          </a:solidFill>
                          <a:effectLst/>
                          <a:latin typeface="微软雅黑" panose="020B0503020204020204" charset="-122"/>
                          <a:ea typeface="微软雅黑" panose="020B0503020204020204" charset="-122"/>
                        </a:rPr>
                        <a:t>检查电流是否超过断路器额定电流。</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4"/>
                  </a:ext>
                </a:extLst>
              </a:tr>
              <a:tr h="396010">
                <a:tc>
                  <a:txBody>
                    <a:bodyPr/>
                    <a:lstStyle/>
                    <a:p>
                      <a:pPr algn="ctr">
                        <a:buNone/>
                      </a:pPr>
                      <a:r>
                        <a:rPr lang="en-US" altLang="zh-CN" sz="1600" dirty="0">
                          <a:latin typeface="+mn-ea"/>
                          <a:ea typeface="+mn-ea"/>
                        </a:rPr>
                        <a:t>5</a:t>
                      </a:r>
                    </a:p>
                  </a:txBody>
                  <a:tcPr anchor="ctr">
                    <a:solidFill>
                      <a:schemeClr val="tx2">
                        <a:lumMod val="20000"/>
                        <a:lumOff val="80000"/>
                      </a:schemeClr>
                    </a:solidFill>
                  </a:tcPr>
                </a:tc>
                <a:tc>
                  <a:txBody>
                    <a:bodyPr/>
                    <a:lstStyle/>
                    <a:p>
                      <a:pPr algn="l" fontAlgn="ctr">
                        <a:buNone/>
                      </a:pPr>
                      <a:r>
                        <a:rPr lang="zh-CN" altLang="en-US" sz="1600" b="0" i="0" u="none" strike="noStrike" dirty="0">
                          <a:solidFill>
                            <a:srgbClr val="000000"/>
                          </a:solidFill>
                          <a:effectLst/>
                          <a:latin typeface="微软雅黑" panose="020B0503020204020204" charset="-122"/>
                          <a:ea typeface="微软雅黑" panose="020B0503020204020204" charset="-122"/>
                        </a:rPr>
                        <a:t>用万用表</a:t>
                      </a:r>
                      <a:r>
                        <a:rPr lang="zh-CN" altLang="en-US" sz="1600" b="0" i="0" u="none" strike="noStrike" dirty="0" smtClean="0">
                          <a:solidFill>
                            <a:srgbClr val="000000"/>
                          </a:solidFill>
                          <a:effectLst/>
                          <a:latin typeface="微软雅黑" panose="020B0503020204020204" charset="-122"/>
                          <a:ea typeface="微软雅黑" panose="020B0503020204020204" charset="-122"/>
                        </a:rPr>
                        <a:t>检查是否</a:t>
                      </a:r>
                      <a:r>
                        <a:rPr lang="zh-CN" altLang="en-US" sz="1600" b="0" i="0" u="none" strike="noStrike" dirty="0">
                          <a:solidFill>
                            <a:srgbClr val="000000"/>
                          </a:solidFill>
                          <a:effectLst/>
                          <a:latin typeface="微软雅黑" panose="020B0503020204020204" charset="-122"/>
                          <a:ea typeface="微软雅黑" panose="020B0503020204020204" charset="-122"/>
                        </a:rPr>
                        <a:t>有</a:t>
                      </a:r>
                      <a:r>
                        <a:rPr lang="zh-CN" altLang="en-US" sz="1600" b="0" i="0" u="none" strike="noStrike" dirty="0" smtClean="0">
                          <a:solidFill>
                            <a:srgbClr val="000000"/>
                          </a:solidFill>
                          <a:effectLst/>
                          <a:latin typeface="微软雅黑" panose="020B0503020204020204" charset="-122"/>
                          <a:ea typeface="微软雅黑" panose="020B0503020204020204" charset="-122"/>
                        </a:rPr>
                        <a:t>短路现象</a:t>
                      </a:r>
                      <a:r>
                        <a:rPr lang="zh-CN" altLang="en-US" sz="1600" b="0" i="0" u="none" strike="noStrike" dirty="0">
                          <a:solidFill>
                            <a:srgbClr val="000000"/>
                          </a:solidFill>
                          <a:effectLst/>
                          <a:latin typeface="微软雅黑" panose="020B0503020204020204" charset="-122"/>
                          <a:ea typeface="微软雅黑" panose="020B0503020204020204" charset="-122"/>
                        </a:rPr>
                        <a:t>。</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5"/>
                  </a:ext>
                </a:extLst>
              </a:tr>
              <a:tr h="396240">
                <a:tc>
                  <a:txBody>
                    <a:bodyPr/>
                    <a:lstStyle/>
                    <a:p>
                      <a:pPr algn="ctr">
                        <a:buNone/>
                      </a:pPr>
                      <a:r>
                        <a:rPr lang="en-US" altLang="zh-CN" sz="1600" dirty="0">
                          <a:latin typeface="+mn-ea"/>
                          <a:ea typeface="+mn-ea"/>
                        </a:rPr>
                        <a:t>6</a:t>
                      </a:r>
                    </a:p>
                  </a:txBody>
                  <a:tcPr anchor="ctr">
                    <a:solidFill>
                      <a:schemeClr val="tx2">
                        <a:lumMod val="20000"/>
                        <a:lumOff val="80000"/>
                      </a:schemeClr>
                    </a:solidFill>
                  </a:tcPr>
                </a:tc>
                <a:tc>
                  <a:txBody>
                    <a:bodyPr/>
                    <a:lstStyle/>
                    <a:p>
                      <a:pPr algn="l" fontAlgn="ctr">
                        <a:buNone/>
                      </a:pPr>
                      <a:r>
                        <a:rPr lang="zh-CN" altLang="en-US" sz="1600" b="0" i="0" u="none" strike="noStrike" dirty="0" smtClean="0">
                          <a:solidFill>
                            <a:srgbClr val="000000"/>
                          </a:solidFill>
                          <a:effectLst/>
                          <a:latin typeface="微软雅黑" panose="020B0503020204020204" charset="-122"/>
                          <a:ea typeface="微软雅黑" panose="020B0503020204020204" charset="-122"/>
                          <a:sym typeface="+mn-ea"/>
                        </a:rPr>
                        <a:t>检查是否为断路器</a:t>
                      </a:r>
                      <a:r>
                        <a:rPr lang="zh-CN" altLang="en-US" sz="1600" b="0" i="0" u="none" strike="noStrike" dirty="0">
                          <a:solidFill>
                            <a:srgbClr val="000000"/>
                          </a:solidFill>
                          <a:effectLst/>
                          <a:latin typeface="微软雅黑" panose="020B0503020204020204" charset="-122"/>
                          <a:ea typeface="微软雅黑" panose="020B0503020204020204" charset="-122"/>
                          <a:sym typeface="+mn-ea"/>
                        </a:rPr>
                        <a:t>故障，更换断路器。</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6"/>
                  </a:ext>
                </a:extLst>
              </a:tr>
              <a:tr h="396010">
                <a:tc>
                  <a:txBody>
                    <a:bodyPr/>
                    <a:lstStyle/>
                    <a:p>
                      <a:pPr algn="ctr">
                        <a:buNone/>
                      </a:pPr>
                      <a:r>
                        <a:rPr lang="en-US" altLang="zh-CN" sz="1600" dirty="0">
                          <a:latin typeface="+mn-ea"/>
                          <a:ea typeface="+mn-ea"/>
                        </a:rPr>
                        <a:t>7</a:t>
                      </a:r>
                    </a:p>
                  </a:txBody>
                  <a:tcPr anchor="ctr">
                    <a:solidFill>
                      <a:schemeClr val="tx2">
                        <a:lumMod val="20000"/>
                        <a:lumOff val="80000"/>
                      </a:schemeClr>
                    </a:solidFill>
                  </a:tcPr>
                </a:tc>
                <a:tc>
                  <a:txBody>
                    <a:bodyPr/>
                    <a:lstStyle/>
                    <a:p>
                      <a:pPr algn="l" fontAlgn="ctr">
                        <a:buNone/>
                      </a:pPr>
                      <a:r>
                        <a:rPr lang="zh-CN" altLang="en-US" sz="1600" b="0" i="0" u="none" strike="noStrike" dirty="0" smtClean="0">
                          <a:solidFill>
                            <a:srgbClr val="000000"/>
                          </a:solidFill>
                          <a:effectLst/>
                          <a:latin typeface="微软雅黑" panose="020B0503020204020204" charset="-122"/>
                          <a:ea typeface="微软雅黑" panose="020B0503020204020204" charset="-122"/>
                          <a:sym typeface="+mn-ea"/>
                        </a:rPr>
                        <a:t>故障解除后将</a:t>
                      </a:r>
                      <a:r>
                        <a:rPr lang="zh-CN" altLang="en-US" sz="1600" b="0" i="0" u="none" strike="noStrike" dirty="0">
                          <a:solidFill>
                            <a:srgbClr val="000000"/>
                          </a:solidFill>
                          <a:effectLst/>
                          <a:latin typeface="微软雅黑" panose="020B0503020204020204" charset="-122"/>
                          <a:ea typeface="微软雅黑" panose="020B0503020204020204" charset="-122"/>
                          <a:sym typeface="+mn-ea"/>
                        </a:rPr>
                        <a:t>列头柜内总开关合闸。</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7"/>
                  </a:ext>
                </a:extLst>
              </a:tr>
              <a:tr h="339725">
                <a:tc>
                  <a:txBody>
                    <a:bodyPr/>
                    <a:lstStyle/>
                    <a:p>
                      <a:pPr algn="ctr"/>
                      <a:r>
                        <a:rPr lang="en-US" altLang="zh-CN" sz="1600" dirty="0">
                          <a:latin typeface="+mn-ea"/>
                          <a:ea typeface="+mn-ea"/>
                        </a:rPr>
                        <a:t>8</a:t>
                      </a:r>
                    </a:p>
                  </a:txBody>
                  <a:tcPr anchor="ctr">
                    <a:solidFill>
                      <a:schemeClr val="accent1">
                        <a:lumMod val="20000"/>
                        <a:lumOff val="80000"/>
                      </a:schemeClr>
                    </a:solidFill>
                  </a:tcPr>
                </a:tc>
                <a:tc>
                  <a:txBody>
                    <a:bodyPr/>
                    <a:lstStyle/>
                    <a:p>
                      <a:pPr algn="l" fontAlgn="ctr"/>
                      <a:r>
                        <a:rPr lang="zh-CN" altLang="en-US" sz="1600" b="0" i="0" u="none" strike="noStrike" dirty="0">
                          <a:solidFill>
                            <a:srgbClr val="000000"/>
                          </a:solidFill>
                          <a:effectLst/>
                          <a:latin typeface="微软雅黑" panose="020B0503020204020204" charset="-122"/>
                          <a:ea typeface="微软雅黑" panose="020B0503020204020204" charset="-122"/>
                        </a:rPr>
                        <a:t>恢复供电。</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18</a:t>
            </a:fld>
            <a:endParaRPr lang="zh-CN" altLang="en-US" dirty="0"/>
          </a:p>
        </p:txBody>
      </p:sp>
      <p:pic>
        <p:nvPicPr>
          <p:cNvPr id="4" name="图片 3" descr="捕获"/>
          <p:cNvPicPr>
            <a:picLocks noChangeAspect="1"/>
          </p:cNvPicPr>
          <p:nvPr/>
        </p:nvPicPr>
        <p:blipFill>
          <a:blip r:embed="rId2"/>
          <a:stretch>
            <a:fillRect/>
          </a:stretch>
        </p:blipFill>
        <p:spPr>
          <a:xfrm>
            <a:off x="1600835" y="2006600"/>
            <a:ext cx="8848725" cy="2246630"/>
          </a:xfrm>
          <a:prstGeom prst="rect">
            <a:avLst/>
          </a:prstGeom>
        </p:spPr>
      </p:pic>
      <p:sp>
        <p:nvSpPr>
          <p:cNvPr id="5" name="文本框 4"/>
          <p:cNvSpPr txBox="1"/>
          <p:nvPr/>
        </p:nvSpPr>
        <p:spPr>
          <a:xfrm>
            <a:off x="3644900" y="4615180"/>
            <a:ext cx="4259580" cy="368300"/>
          </a:xfrm>
          <a:prstGeom prst="rect">
            <a:avLst/>
          </a:prstGeom>
          <a:noFill/>
        </p:spPr>
        <p:txBody>
          <a:bodyPr wrap="none" rtlCol="0" anchor="t">
            <a:spAutoFit/>
          </a:bodyPr>
          <a:lstStyle/>
          <a:p>
            <a:r>
              <a:rPr lang="en-US" altLang="zh-CN">
                <a:sym typeface="+mn-ea"/>
              </a:rPr>
              <a:t>1.</a:t>
            </a:r>
            <a:r>
              <a:rPr lang="zh-CN" altLang="en-US">
                <a:sym typeface="+mn-ea"/>
              </a:rPr>
              <a:t>动环监控发现机柜分路电流过低报警。</a:t>
            </a:r>
            <a:endParaRPr lang="zh-CN" altLang="en-US"/>
          </a:p>
        </p:txBody>
      </p:sp>
      <p:sp>
        <p:nvSpPr>
          <p:cNvPr id="7" name="文本框 6"/>
          <p:cNvSpPr txBox="1"/>
          <p:nvPr/>
        </p:nvSpPr>
        <p:spPr>
          <a:xfrm>
            <a:off x="1757045" y="392430"/>
            <a:ext cx="3230880" cy="460375"/>
          </a:xfrm>
          <a:prstGeom prst="rect">
            <a:avLst/>
          </a:prstGeom>
          <a:noFill/>
        </p:spPr>
        <p:txBody>
          <a:bodyPr wrap="none" rtlCol="0" anchor="t">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a:p>
        </p:txBody>
      </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a:t>
            </a:fld>
            <a:endParaRPr lang="zh-CN" altLang="en-US" dirty="0"/>
          </a:p>
        </p:txBody>
      </p:sp>
      <p:cxnSp>
        <p:nvCxnSpPr>
          <p:cNvPr id="44" name="直接连接符 43"/>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5011330" y="19168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5011330" y="220486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5015880" y="19888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2281144" y="2017823"/>
            <a:ext cx="7775701" cy="810099"/>
            <a:chOff x="3504874" y="1353111"/>
            <a:chExt cx="5182251" cy="1057946"/>
          </a:xfrm>
          <a:solidFill>
            <a:schemeClr val="accent1"/>
          </a:solidFill>
        </p:grpSpPr>
        <p:sp>
          <p:nvSpPr>
            <p:cNvPr id="52" name="矩形 51"/>
            <p:cNvSpPr/>
            <p:nvPr/>
          </p:nvSpPr>
          <p:spPr>
            <a:xfrm>
              <a:off x="5108996" y="1353111"/>
              <a:ext cx="3578129" cy="1057946"/>
            </a:xfrm>
            <a:prstGeom prst="rect">
              <a:avLst/>
            </a:prstGeom>
            <a:grp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grp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5" name="TextBox 42"/>
            <p:cNvSpPr txBox="1"/>
            <p:nvPr/>
          </p:nvSpPr>
          <p:spPr>
            <a:xfrm>
              <a:off x="5269496" y="1716282"/>
              <a:ext cx="3416854" cy="442133"/>
            </a:xfrm>
            <a:prstGeom prst="rect">
              <a:avLst/>
            </a:prstGeom>
            <a:grpFill/>
          </p:spPr>
          <p:txBody>
            <a:bodyPr wrap="square" rtlCol="0">
              <a:spAutoFit/>
            </a:bodyPr>
            <a:lstStyle/>
            <a:p>
              <a:r>
                <a:rPr lang="zh-CN" altLang="en-US" sz="1600" b="1" dirty="0">
                  <a:solidFill>
                    <a:schemeClr val="bg1"/>
                  </a:solidFill>
                </a:rPr>
                <a:t>培训目标及培训要求</a:t>
              </a:r>
            </a:p>
          </p:txBody>
        </p:sp>
      </p:grpSp>
      <p:grpSp>
        <p:nvGrpSpPr>
          <p:cNvPr id="56" name="组合 55"/>
          <p:cNvGrpSpPr/>
          <p:nvPr/>
        </p:nvGrpSpPr>
        <p:grpSpPr>
          <a:xfrm>
            <a:off x="2281144" y="2903803"/>
            <a:ext cx="7775702" cy="810099"/>
            <a:chOff x="3504874" y="2510154"/>
            <a:chExt cx="5182252" cy="1057946"/>
          </a:xfrm>
        </p:grpSpPr>
        <p:sp>
          <p:nvSpPr>
            <p:cNvPr id="57" name="矩形 56"/>
            <p:cNvSpPr/>
            <p:nvPr/>
          </p:nvSpPr>
          <p:spPr>
            <a:xfrm>
              <a:off x="510899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9"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02</a:t>
              </a:r>
              <a:endParaRPr lang="zh-CN" altLang="en-US" sz="3200" dirty="0">
                <a:latin typeface="Impact" panose="020B0806030902050204" pitchFamily="34" charset="0"/>
              </a:endParaRPr>
            </a:p>
          </p:txBody>
        </p:sp>
        <p:sp>
          <p:nvSpPr>
            <p:cNvPr id="60"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effectLst>
                    <a:outerShdw blurRad="38100" dist="25400" dir="5400000" algn="ctr" rotWithShape="0">
                      <a:srgbClr val="6E747A">
                        <a:alpha val="43000"/>
                      </a:srgbClr>
                    </a:outerShdw>
                  </a:effectLst>
                  <a:uFillTx/>
                  <a:sym typeface="+mn-ea"/>
                </a:rPr>
                <a:t>机柜单路断电（先提条件及安全保障）</a:t>
              </a:r>
              <a:endParaRPr lang="zh-CN" altLang="en-US" sz="1600" b="1" dirty="0">
                <a:solidFill>
                  <a:schemeClr val="bg1"/>
                </a:solidFill>
              </a:endParaRPr>
            </a:p>
          </p:txBody>
        </p:sp>
      </p:grpSp>
      <p:sp>
        <p:nvSpPr>
          <p:cNvPr id="67" name="TextBox 14"/>
          <p:cNvSpPr txBox="1"/>
          <p:nvPr/>
        </p:nvSpPr>
        <p:spPr>
          <a:xfrm>
            <a:off x="2662135" y="2143101"/>
            <a:ext cx="846609" cy="58477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01</a:t>
            </a:r>
            <a:endParaRPr lang="zh-CN" altLang="en-US" sz="3200" dirty="0">
              <a:latin typeface="Impact" panose="020B0806030902050204" pitchFamily="34" charset="0"/>
            </a:endParaRPr>
          </a:p>
        </p:txBody>
      </p:sp>
      <p:grpSp>
        <p:nvGrpSpPr>
          <p:cNvPr id="20" name="组合 19"/>
          <p:cNvGrpSpPr/>
          <p:nvPr/>
        </p:nvGrpSpPr>
        <p:grpSpPr>
          <a:xfrm>
            <a:off x="2279576" y="3779309"/>
            <a:ext cx="7777608" cy="810099"/>
            <a:chOff x="3504874" y="2510154"/>
            <a:chExt cx="5183522" cy="1057946"/>
          </a:xfrm>
        </p:grpSpPr>
        <p:sp>
          <p:nvSpPr>
            <p:cNvPr id="21" name="矩形 20"/>
            <p:cNvSpPr/>
            <p:nvPr/>
          </p:nvSpPr>
          <p:spPr>
            <a:xfrm>
              <a:off x="511026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3" name="TextBox 80"/>
            <p:cNvSpPr txBox="1"/>
            <p:nvPr/>
          </p:nvSpPr>
          <p:spPr>
            <a:xfrm>
              <a:off x="3744450" y="2671181"/>
              <a:ext cx="616706" cy="76210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03</a:t>
              </a:r>
              <a:endParaRPr lang="zh-CN" altLang="en-US" sz="3200" dirty="0">
                <a:latin typeface="Impact" panose="020B0806030902050204" pitchFamily="34" charset="0"/>
              </a:endParaRPr>
            </a:p>
          </p:txBody>
        </p:sp>
        <p:sp>
          <p:nvSpPr>
            <p:cNvPr id="24"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sym typeface="+mn-ea"/>
                </a:rPr>
                <a:t>机柜断电处理操作步骤</a:t>
              </a:r>
              <a:endParaRPr lang="zh-CN" altLang="en-US" sz="1600" b="1" dirty="0">
                <a:solidFill>
                  <a:schemeClr val="bg1"/>
                </a:solidFil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19</a:t>
            </a:fld>
            <a:endParaRPr lang="zh-CN" altLang="en-US" dirty="0"/>
          </a:p>
        </p:txBody>
      </p:sp>
      <p:pic>
        <p:nvPicPr>
          <p:cNvPr id="3" name="图片 2"/>
          <p:cNvPicPr>
            <a:picLocks noChangeAspect="1"/>
          </p:cNvPicPr>
          <p:nvPr/>
        </p:nvPicPr>
        <p:blipFill>
          <a:blip r:embed="rId2"/>
          <a:stretch>
            <a:fillRect/>
          </a:stretch>
        </p:blipFill>
        <p:spPr>
          <a:xfrm>
            <a:off x="2335897" y="1149985"/>
            <a:ext cx="6712431" cy="4731385"/>
          </a:xfrm>
          <a:prstGeom prst="rect">
            <a:avLst/>
          </a:prstGeom>
        </p:spPr>
      </p:pic>
      <p:sp>
        <p:nvSpPr>
          <p:cNvPr id="7" name="文本框 6"/>
          <p:cNvSpPr txBox="1"/>
          <p:nvPr/>
        </p:nvSpPr>
        <p:spPr>
          <a:xfrm>
            <a:off x="1708150" y="374650"/>
            <a:ext cx="3230880" cy="460375"/>
          </a:xfrm>
          <a:prstGeom prst="rect">
            <a:avLst/>
          </a:prstGeom>
          <a:noFill/>
        </p:spPr>
        <p:txBody>
          <a:bodyPr wrap="none" rtlCol="0" anchor="t">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p>
        </p:txBody>
      </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20</a:t>
            </a:fld>
            <a:endParaRPr lang="zh-CN" altLang="en-US" dirty="0"/>
          </a:p>
        </p:txBody>
      </p:sp>
      <p:pic>
        <p:nvPicPr>
          <p:cNvPr id="3" name="图片 2"/>
          <p:cNvPicPr>
            <a:picLocks noChangeAspect="1"/>
          </p:cNvPicPr>
          <p:nvPr/>
        </p:nvPicPr>
        <p:blipFill>
          <a:blip r:embed="rId2"/>
          <a:stretch>
            <a:fillRect/>
          </a:stretch>
        </p:blipFill>
        <p:spPr>
          <a:xfrm>
            <a:off x="1233805" y="1115060"/>
            <a:ext cx="3990975" cy="4627880"/>
          </a:xfrm>
          <a:prstGeom prst="rect">
            <a:avLst/>
          </a:prstGeom>
        </p:spPr>
      </p:pic>
      <p:sp>
        <p:nvSpPr>
          <p:cNvPr id="4" name="椭圆 3"/>
          <p:cNvSpPr/>
          <p:nvPr/>
        </p:nvSpPr>
        <p:spPr>
          <a:xfrm>
            <a:off x="3281045" y="5146040"/>
            <a:ext cx="215900" cy="225425"/>
          </a:xfrm>
          <a:prstGeom prst="ellipse">
            <a:avLst/>
          </a:prstGeom>
          <a:solidFill>
            <a:srgbClr val="FF0000"/>
          </a:solidFill>
        </p:spPr>
        <p:style>
          <a:lnRef idx="2">
            <a:schemeClr val="dk1"/>
          </a:lnRef>
          <a:fillRef idx="1">
            <a:schemeClr val="lt1"/>
          </a:fillRef>
          <a:effectRef idx="0">
            <a:schemeClr val="dk1"/>
          </a:effectRef>
          <a:fontRef idx="minor">
            <a:schemeClr val="dk1"/>
          </a:fontRef>
        </p:style>
        <p:txBody>
          <a:bodyPr rtlCol="0" anchor="ctr"/>
          <a:lstStyle/>
          <a:p>
            <a:pPr algn="ctr"/>
            <a:r>
              <a:rPr lang="en-US" altLang="zh-CN"/>
              <a:t>1</a:t>
            </a:r>
          </a:p>
        </p:txBody>
      </p:sp>
      <p:graphicFrame>
        <p:nvGraphicFramePr>
          <p:cNvPr id="10" name="表格 9"/>
          <p:cNvGraphicFramePr>
            <a:graphicFrameLocks noGrp="1"/>
          </p:cNvGraphicFramePr>
          <p:nvPr/>
        </p:nvGraphicFramePr>
        <p:xfrm>
          <a:off x="5892800" y="1924050"/>
          <a:ext cx="5751830" cy="2296795"/>
        </p:xfrm>
        <a:graphic>
          <a:graphicData uri="http://schemas.openxmlformats.org/drawingml/2006/table">
            <a:tbl>
              <a:tblPr firstRow="1" bandRow="1">
                <a:tableStyleId>{21E4AEA4-8DFA-4A89-87EB-49C32662AFE0}</a:tableStyleId>
              </a:tblPr>
              <a:tblGrid>
                <a:gridCol w="5751830">
                  <a:extLst>
                    <a:ext uri="{9D8B030D-6E8A-4147-A177-3AD203B41FA5}">
                      <a16:colId xmlns="" xmlns:a16="http://schemas.microsoft.com/office/drawing/2014/main" val="20000"/>
                    </a:ext>
                  </a:extLst>
                </a:gridCol>
              </a:tblGrid>
              <a:tr h="372110">
                <a:tc>
                  <a:txBody>
                    <a:bodyPr/>
                    <a:lstStyle/>
                    <a:p>
                      <a:pPr algn="l" fontAlgn="ctr"/>
                      <a:r>
                        <a:rPr lang="en-US" sz="1600" b="0" i="0" u="none" strike="noStrike" dirty="0">
                          <a:solidFill>
                            <a:srgbClr val="000000"/>
                          </a:solidFill>
                          <a:effectLst/>
                          <a:latin typeface="微软雅黑" panose="020B0503020204020204" charset="-122"/>
                          <a:ea typeface="微软雅黑" panose="020B0503020204020204" charset="-122"/>
                        </a:rPr>
                        <a:t>1.</a:t>
                      </a:r>
                      <a:r>
                        <a:rPr sz="1600" b="0" i="0" u="none" strike="noStrike" dirty="0">
                          <a:solidFill>
                            <a:srgbClr val="000000"/>
                          </a:solidFill>
                          <a:effectLst/>
                          <a:latin typeface="微软雅黑" panose="020B0503020204020204" charset="-122"/>
                          <a:ea typeface="微软雅黑" panose="020B0503020204020204" charset="-122"/>
                        </a:rPr>
                        <a:t>发现动环显示机房列头柜分路断开报警，确认是否是误报。</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0"/>
                  </a:ext>
                </a:extLst>
              </a:tr>
              <a:tr h="683895">
                <a:tc>
                  <a:txBody>
                    <a:bodyPr/>
                    <a:lstStyle/>
                    <a:p>
                      <a:pPr algn="l" fontAlgn="ctr"/>
                      <a:r>
                        <a:rPr lang="en-US" altLang="zh-CN" sz="1600" b="0" i="0" u="none" strike="noStrike" dirty="0">
                          <a:solidFill>
                            <a:srgbClr val="000000"/>
                          </a:solidFill>
                          <a:effectLst/>
                          <a:latin typeface="微软雅黑" panose="020B0503020204020204" charset="-122"/>
                          <a:ea typeface="微软雅黑" panose="020B0503020204020204" charset="-122"/>
                        </a:rPr>
                        <a:t>2.</a:t>
                      </a:r>
                      <a:r>
                        <a:rPr lang="zh-CN" altLang="en-US" sz="1600" b="0" i="0" u="none" strike="noStrike" dirty="0">
                          <a:solidFill>
                            <a:srgbClr val="000000"/>
                          </a:solidFill>
                          <a:effectLst/>
                          <a:latin typeface="微软雅黑" panose="020B0503020204020204" charset="-122"/>
                          <a:ea typeface="微软雅黑" panose="020B0503020204020204" charset="-122"/>
                        </a:rPr>
                        <a:t>强电人员到达现场确认列头柜内支路线路虚接导致空开跳闸。</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1"/>
                  </a:ext>
                </a:extLst>
              </a:tr>
              <a:tr h="437515">
                <a:tc>
                  <a:txBody>
                    <a:bodyPr/>
                    <a:lstStyle/>
                    <a:p>
                      <a:pPr algn="l" fontAlgn="ctr"/>
                      <a:r>
                        <a:rPr lang="en-US" altLang="zh-CN" sz="1600" b="0" i="0" u="none" strike="noStrike" dirty="0">
                          <a:solidFill>
                            <a:srgbClr val="000000"/>
                          </a:solidFill>
                          <a:effectLst/>
                          <a:latin typeface="微软雅黑" panose="020B0503020204020204" charset="-122"/>
                          <a:ea typeface="微软雅黑" panose="020B0503020204020204" charset="-122"/>
                        </a:rPr>
                        <a:t>3.</a:t>
                      </a:r>
                      <a:r>
                        <a:rPr lang="zh-CN" altLang="en-US" sz="1600" b="0" i="0" u="none" strike="noStrike" dirty="0">
                          <a:solidFill>
                            <a:srgbClr val="000000"/>
                          </a:solidFill>
                          <a:effectLst/>
                          <a:latin typeface="微软雅黑" panose="020B0503020204020204" charset="-122"/>
                          <a:ea typeface="微软雅黑" panose="020B0503020204020204" charset="-122"/>
                        </a:rPr>
                        <a:t>通知相关客户人员到达现场，让客户把服务器电源拔掉。</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2"/>
                  </a:ext>
                </a:extLst>
              </a:tr>
              <a:tr h="448945">
                <a:tc>
                  <a:txBody>
                    <a:bodyPr/>
                    <a:lstStyle/>
                    <a:p>
                      <a:pPr algn="l" fontAlgn="ctr"/>
                      <a:r>
                        <a:rPr lang="en-US" altLang="zh-CN" sz="1600" b="0" i="0" u="none" strike="noStrike" dirty="0">
                          <a:solidFill>
                            <a:srgbClr val="000000"/>
                          </a:solidFill>
                          <a:effectLst/>
                          <a:latin typeface="微软雅黑" panose="020B0503020204020204" charset="-122"/>
                          <a:ea typeface="微软雅黑" panose="020B0503020204020204" charset="-122"/>
                        </a:rPr>
                        <a:t>4.</a:t>
                      </a:r>
                      <a:r>
                        <a:rPr lang="zh-CN" altLang="en-US" sz="1600" b="0" i="0" u="none" strike="noStrike" dirty="0">
                          <a:solidFill>
                            <a:srgbClr val="000000"/>
                          </a:solidFill>
                          <a:effectLst/>
                          <a:latin typeface="微软雅黑" panose="020B0503020204020204" charset="-122"/>
                          <a:ea typeface="微软雅黑" panose="020B0503020204020204" charset="-122"/>
                        </a:rPr>
                        <a:t>修复线路，支路开关合闸。</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3"/>
                  </a:ext>
                </a:extLst>
              </a:tr>
              <a:tr h="354330">
                <a:tc>
                  <a:txBody>
                    <a:bodyPr/>
                    <a:lstStyle/>
                    <a:p>
                      <a:pPr algn="l" fontAlgn="ctr">
                        <a:buNone/>
                      </a:pPr>
                      <a:r>
                        <a:rPr lang="en-US" altLang="zh-CN" sz="1600" b="0" i="0" u="none" strike="noStrike" dirty="0">
                          <a:solidFill>
                            <a:srgbClr val="000000"/>
                          </a:solidFill>
                          <a:effectLst/>
                          <a:latin typeface="微软雅黑" panose="020B0503020204020204" charset="-122"/>
                          <a:ea typeface="微软雅黑" panose="020B0503020204020204" charset="-122"/>
                        </a:rPr>
                        <a:t>5.</a:t>
                      </a:r>
                      <a:r>
                        <a:rPr lang="zh-CN" altLang="en-US" sz="1600" b="0" i="0" u="none" strike="noStrike" dirty="0">
                          <a:solidFill>
                            <a:srgbClr val="000000"/>
                          </a:solidFill>
                          <a:effectLst/>
                          <a:latin typeface="微软雅黑" panose="020B0503020204020204" charset="-122"/>
                          <a:ea typeface="微软雅黑" panose="020B0503020204020204" charset="-122"/>
                        </a:rPr>
                        <a:t>恢复供电。</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4"/>
                  </a:ext>
                </a:extLst>
              </a:tr>
            </a:tbl>
          </a:graphicData>
        </a:graphic>
      </p:graphicFrame>
      <p:sp>
        <p:nvSpPr>
          <p:cNvPr id="5" name="文本框 4"/>
          <p:cNvSpPr txBox="1"/>
          <p:nvPr/>
        </p:nvSpPr>
        <p:spPr>
          <a:xfrm>
            <a:off x="1682750" y="355600"/>
            <a:ext cx="3230880" cy="460375"/>
          </a:xfrm>
          <a:prstGeom prst="rect">
            <a:avLst/>
          </a:prstGeom>
          <a:noFill/>
        </p:spPr>
        <p:txBody>
          <a:bodyPr wrap="none" rtlCol="0" anchor="t">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p>
        </p:txBody>
      </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21</a:t>
            </a:fld>
            <a:endParaRPr lang="zh-CN" altLang="en-US" dirty="0"/>
          </a:p>
        </p:txBody>
      </p:sp>
      <p:pic>
        <p:nvPicPr>
          <p:cNvPr id="3" name="图片 2"/>
          <p:cNvPicPr>
            <a:picLocks noChangeAspect="1"/>
          </p:cNvPicPr>
          <p:nvPr/>
        </p:nvPicPr>
        <p:blipFill>
          <a:blip r:embed="rId2"/>
          <a:stretch>
            <a:fillRect/>
          </a:stretch>
        </p:blipFill>
        <p:spPr>
          <a:xfrm>
            <a:off x="1035685" y="1342390"/>
            <a:ext cx="4218940" cy="4172585"/>
          </a:xfrm>
          <a:prstGeom prst="rect">
            <a:avLst/>
          </a:prstGeom>
        </p:spPr>
      </p:pic>
      <p:graphicFrame>
        <p:nvGraphicFramePr>
          <p:cNvPr id="10" name="表格 9"/>
          <p:cNvGraphicFramePr>
            <a:graphicFrameLocks noGrp="1"/>
          </p:cNvGraphicFramePr>
          <p:nvPr>
            <p:extLst>
              <p:ext uri="{D42A27DB-BD31-4B8C-83A1-F6EECF244321}">
                <p14:modId xmlns:p14="http://schemas.microsoft.com/office/powerpoint/2010/main" val="162265129"/>
              </p:ext>
            </p:extLst>
          </p:nvPr>
        </p:nvGraphicFramePr>
        <p:xfrm>
          <a:off x="5751830" y="1993265"/>
          <a:ext cx="6331585" cy="2148205"/>
        </p:xfrm>
        <a:graphic>
          <a:graphicData uri="http://schemas.openxmlformats.org/drawingml/2006/table">
            <a:tbl>
              <a:tblPr firstRow="1" bandRow="1">
                <a:tableStyleId>{21E4AEA4-8DFA-4A89-87EB-49C32662AFE0}</a:tableStyleId>
              </a:tblPr>
              <a:tblGrid>
                <a:gridCol w="6331585">
                  <a:extLst>
                    <a:ext uri="{9D8B030D-6E8A-4147-A177-3AD203B41FA5}">
                      <a16:colId xmlns="" xmlns:a16="http://schemas.microsoft.com/office/drawing/2014/main" val="20000"/>
                    </a:ext>
                  </a:extLst>
                </a:gridCol>
              </a:tblGrid>
              <a:tr h="398145">
                <a:tc>
                  <a:txBody>
                    <a:bodyPr/>
                    <a:lstStyle/>
                    <a:p>
                      <a:pPr algn="l" fontAlgn="ctr"/>
                      <a:r>
                        <a:rPr lang="en-US" sz="1600" b="0" i="0" u="none" strike="noStrike">
                          <a:solidFill>
                            <a:srgbClr val="000000"/>
                          </a:solidFill>
                          <a:effectLst/>
                          <a:latin typeface="微软雅黑" panose="020B0503020204020204" charset="-122"/>
                          <a:ea typeface="微软雅黑" panose="020B0503020204020204" charset="-122"/>
                        </a:rPr>
                        <a:t>1.</a:t>
                      </a:r>
                      <a:r>
                        <a:rPr sz="1600" b="0" i="0" u="none" strike="noStrike">
                          <a:solidFill>
                            <a:srgbClr val="000000"/>
                          </a:solidFill>
                          <a:effectLst/>
                          <a:latin typeface="微软雅黑" panose="020B0503020204020204" charset="-122"/>
                          <a:ea typeface="微软雅黑" panose="020B0503020204020204" charset="-122"/>
                        </a:rPr>
                        <a:t>发现动环显示机房列头柜分路断开报警，</a:t>
                      </a:r>
                      <a:r>
                        <a:rPr lang="zh-CN" sz="1600" b="0" i="0" u="none" strike="noStrike">
                          <a:solidFill>
                            <a:srgbClr val="000000"/>
                          </a:solidFill>
                          <a:effectLst/>
                          <a:latin typeface="微软雅黑" panose="020B0503020204020204" charset="-122"/>
                          <a:ea typeface="微软雅黑" panose="020B0503020204020204" charset="-122"/>
                        </a:rPr>
                        <a:t>现场</a:t>
                      </a:r>
                      <a:r>
                        <a:rPr sz="1600" b="0" i="0" u="none" strike="noStrike">
                          <a:solidFill>
                            <a:srgbClr val="000000"/>
                          </a:solidFill>
                          <a:effectLst/>
                          <a:latin typeface="微软雅黑" panose="020B0503020204020204" charset="-122"/>
                          <a:ea typeface="微软雅黑" panose="020B0503020204020204" charset="-122"/>
                        </a:rPr>
                        <a:t>确认是否是误报。</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0"/>
                  </a:ext>
                </a:extLst>
              </a:tr>
              <a:tr h="622300">
                <a:tc>
                  <a:txBody>
                    <a:bodyPr/>
                    <a:lstStyle/>
                    <a:p>
                      <a:pPr algn="l" fontAlgn="ctr"/>
                      <a:r>
                        <a:rPr lang="en-US" altLang="zh-CN" sz="1600" b="0" i="0" u="none" strike="noStrike" dirty="0">
                          <a:solidFill>
                            <a:srgbClr val="000000"/>
                          </a:solidFill>
                          <a:effectLst/>
                          <a:latin typeface="微软雅黑" panose="020B0503020204020204" charset="-122"/>
                          <a:ea typeface="微软雅黑" panose="020B0503020204020204" charset="-122"/>
                        </a:rPr>
                        <a:t>2.</a:t>
                      </a:r>
                      <a:r>
                        <a:rPr lang="zh-CN" altLang="en-US" sz="1600" b="0" i="0" u="none" strike="noStrike" dirty="0">
                          <a:solidFill>
                            <a:srgbClr val="000000"/>
                          </a:solidFill>
                          <a:effectLst/>
                          <a:latin typeface="微软雅黑" panose="020B0503020204020204" charset="-122"/>
                          <a:ea typeface="微软雅黑" panose="020B0503020204020204" charset="-122"/>
                        </a:rPr>
                        <a:t>强电人员到达现场确认为机柜</a:t>
                      </a:r>
                      <a:r>
                        <a:rPr lang="en-US" altLang="zh-CN" sz="1600" b="0" i="0" u="none" strike="noStrike" dirty="0">
                          <a:solidFill>
                            <a:srgbClr val="000000"/>
                          </a:solidFill>
                          <a:effectLst/>
                          <a:latin typeface="微软雅黑" panose="020B0503020204020204" charset="-122"/>
                          <a:ea typeface="微软雅黑" panose="020B0503020204020204" charset="-122"/>
                        </a:rPr>
                        <a:t>PDU</a:t>
                      </a:r>
                      <a:r>
                        <a:rPr lang="zh-CN" altLang="en-US" sz="1600" b="0" i="0" u="none" strike="noStrike" dirty="0">
                          <a:solidFill>
                            <a:srgbClr val="000000"/>
                          </a:solidFill>
                          <a:effectLst/>
                          <a:latin typeface="微软雅黑" panose="020B0503020204020204" charset="-122"/>
                          <a:ea typeface="微软雅黑" panose="020B0503020204020204" charset="-122"/>
                        </a:rPr>
                        <a:t>连接器虚接烧毁导致空开跳闸。</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1"/>
                  </a:ext>
                </a:extLst>
              </a:tr>
              <a:tr h="398145">
                <a:tc>
                  <a:txBody>
                    <a:bodyPr/>
                    <a:lstStyle/>
                    <a:p>
                      <a:pPr algn="l" fontAlgn="ctr"/>
                      <a:r>
                        <a:rPr lang="en-US" altLang="zh-CN" sz="1600" b="0" i="0" u="none" strike="noStrike">
                          <a:solidFill>
                            <a:srgbClr val="000000"/>
                          </a:solidFill>
                          <a:effectLst/>
                          <a:latin typeface="微软雅黑" panose="020B0503020204020204" charset="-122"/>
                          <a:ea typeface="微软雅黑" panose="020B0503020204020204" charset="-122"/>
                        </a:rPr>
                        <a:t>3.</a:t>
                      </a:r>
                      <a:r>
                        <a:rPr lang="zh-CN" altLang="en-US" sz="1600" b="0" i="0" u="none" strike="noStrike">
                          <a:solidFill>
                            <a:srgbClr val="000000"/>
                          </a:solidFill>
                          <a:effectLst/>
                          <a:latin typeface="微软雅黑" panose="020B0503020204020204" charset="-122"/>
                          <a:ea typeface="微软雅黑" panose="020B0503020204020204" charset="-122"/>
                        </a:rPr>
                        <a:t>通知相关客户人员到达现场，让客户把服务器电源拔掉。</a:t>
                      </a: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2"/>
                  </a:ext>
                </a:extLst>
              </a:tr>
              <a:tr h="407670">
                <a:tc>
                  <a:txBody>
                    <a:bodyPr/>
                    <a:lstStyle/>
                    <a:p>
                      <a:pPr algn="l" fontAlgn="ctr"/>
                      <a:r>
                        <a:rPr lang="en-US" altLang="zh-CN" sz="1600" b="0" i="0" u="none" strike="noStrike" dirty="0">
                          <a:solidFill>
                            <a:srgbClr val="000000"/>
                          </a:solidFill>
                          <a:effectLst/>
                          <a:latin typeface="微软雅黑" panose="020B0503020204020204" charset="-122"/>
                          <a:ea typeface="微软雅黑" panose="020B0503020204020204" charset="-122"/>
                        </a:rPr>
                        <a:t>4.</a:t>
                      </a:r>
                      <a:r>
                        <a:rPr lang="zh-CN" altLang="en-US" sz="1600" b="0" i="0" u="none" strike="noStrike" dirty="0">
                          <a:solidFill>
                            <a:srgbClr val="000000"/>
                          </a:solidFill>
                          <a:effectLst/>
                          <a:latin typeface="微软雅黑" panose="020B0503020204020204" charset="-122"/>
                          <a:ea typeface="微软雅黑" panose="020B0503020204020204" charset="-122"/>
                        </a:rPr>
                        <a:t>重新更换</a:t>
                      </a:r>
                      <a:r>
                        <a:rPr lang="en-US" altLang="zh-CN" sz="1600" b="0" i="0" u="none" strike="noStrike" dirty="0">
                          <a:solidFill>
                            <a:srgbClr val="000000"/>
                          </a:solidFill>
                          <a:effectLst/>
                          <a:latin typeface="微软雅黑" panose="020B0503020204020204" charset="-122"/>
                          <a:ea typeface="微软雅黑" panose="020B0503020204020204" charset="-122"/>
                        </a:rPr>
                        <a:t>PDU</a:t>
                      </a:r>
                      <a:r>
                        <a:rPr lang="zh-CN" altLang="en-US" sz="1600" b="0" i="0" u="none" strike="noStrike" dirty="0">
                          <a:solidFill>
                            <a:srgbClr val="000000"/>
                          </a:solidFill>
                          <a:effectLst/>
                          <a:latin typeface="微软雅黑" panose="020B0503020204020204" charset="-122"/>
                          <a:ea typeface="微软雅黑" panose="020B0503020204020204" charset="-122"/>
                        </a:rPr>
                        <a:t>连接器，支路开关合闸，确认</a:t>
                      </a:r>
                      <a:r>
                        <a:rPr lang="en-US" altLang="zh-CN" sz="1600" b="0" i="0" u="none" strike="noStrike" dirty="0">
                          <a:solidFill>
                            <a:srgbClr val="000000"/>
                          </a:solidFill>
                          <a:effectLst/>
                          <a:latin typeface="微软雅黑" panose="020B0503020204020204" charset="-122"/>
                          <a:ea typeface="微软雅黑" panose="020B0503020204020204" charset="-122"/>
                        </a:rPr>
                        <a:t>PDU</a:t>
                      </a:r>
                      <a:r>
                        <a:rPr lang="zh-CN" altLang="en-US" sz="1600" b="0" i="0" u="none" strike="noStrike" dirty="0">
                          <a:solidFill>
                            <a:srgbClr val="000000"/>
                          </a:solidFill>
                          <a:effectLst/>
                          <a:latin typeface="微软雅黑" panose="020B0503020204020204" charset="-122"/>
                          <a:ea typeface="微软雅黑" panose="020B0503020204020204" charset="-122"/>
                        </a:rPr>
                        <a:t>得电正常。</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3"/>
                  </a:ext>
                </a:extLst>
              </a:tr>
              <a:tr h="321945">
                <a:tc>
                  <a:txBody>
                    <a:bodyPr/>
                    <a:lstStyle/>
                    <a:p>
                      <a:pPr algn="l" fontAlgn="ctr">
                        <a:buNone/>
                      </a:pPr>
                      <a:r>
                        <a:rPr lang="en-US" altLang="zh-CN" sz="1600" b="0" i="0" u="none" strike="noStrike" dirty="0">
                          <a:solidFill>
                            <a:srgbClr val="000000"/>
                          </a:solidFill>
                          <a:effectLst/>
                          <a:latin typeface="微软雅黑" panose="020B0503020204020204" charset="-122"/>
                          <a:ea typeface="微软雅黑" panose="020B0503020204020204" charset="-122"/>
                        </a:rPr>
                        <a:t>5.</a:t>
                      </a:r>
                      <a:r>
                        <a:rPr lang="zh-CN" altLang="en-US" sz="1600" b="0" i="0" u="none" strike="noStrike" dirty="0">
                          <a:solidFill>
                            <a:srgbClr val="000000"/>
                          </a:solidFill>
                          <a:effectLst/>
                          <a:latin typeface="微软雅黑" panose="020B0503020204020204" charset="-122"/>
                          <a:ea typeface="微软雅黑" panose="020B0503020204020204" charset="-122"/>
                        </a:rPr>
                        <a:t>恢复供电。</a:t>
                      </a: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4"/>
                  </a:ext>
                </a:extLst>
              </a:tr>
            </a:tbl>
          </a:graphicData>
        </a:graphic>
      </p:graphicFrame>
      <p:sp>
        <p:nvSpPr>
          <p:cNvPr id="4" name="文本框 3"/>
          <p:cNvSpPr txBox="1"/>
          <p:nvPr/>
        </p:nvSpPr>
        <p:spPr>
          <a:xfrm>
            <a:off x="1663700" y="384175"/>
            <a:ext cx="3230880" cy="460375"/>
          </a:xfrm>
          <a:prstGeom prst="rect">
            <a:avLst/>
          </a:prstGeom>
          <a:noFill/>
        </p:spPr>
        <p:txBody>
          <a:bodyPr wrap="none" rtlCol="0" anchor="t">
            <a:spAutoFit/>
          </a:bodyPr>
          <a:lstStyle/>
          <a:p>
            <a:r>
              <a:rPr lang="zh-CN" altLang="en-US" sz="2400" b="1" dirty="0">
                <a:solidFill>
                  <a:schemeClr val="accent1"/>
                </a:solidFill>
                <a:effectLst>
                  <a:outerShdw blurRad="38100" dist="25400" dir="5400000" algn="ctr" rotWithShape="0">
                    <a:srgbClr val="6E747A">
                      <a:alpha val="43000"/>
                    </a:srgbClr>
                  </a:outerShdw>
                </a:effectLst>
                <a:sym typeface="+mn-ea"/>
              </a:rPr>
              <a:t>机柜断电处理操作步骤</a:t>
            </a:r>
          </a:p>
        </p:txBody>
      </p:sp>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5000">
              <a:srgbClr val="E6E6E6"/>
            </a:gs>
            <a:gs pos="25000">
              <a:schemeClr val="bg1">
                <a:lumMod val="95000"/>
              </a:schemeClr>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2</a:t>
            </a:fld>
            <a:endParaRPr lang="zh-CN" altLang="en-US" dirty="0"/>
          </a:p>
        </p:txBody>
      </p:sp>
      <p:sp>
        <p:nvSpPr>
          <p:cNvPr id="6" name="TextBox 5"/>
          <p:cNvSpPr txBox="1"/>
          <p:nvPr/>
        </p:nvSpPr>
        <p:spPr>
          <a:xfrm>
            <a:off x="1703512" y="404664"/>
            <a:ext cx="8856984" cy="461665"/>
          </a:xfrm>
          <a:prstGeom prst="rect">
            <a:avLst/>
          </a:prstGeom>
          <a:noFill/>
        </p:spPr>
        <p:txBody>
          <a:bodyPr wrap="square" rtlCol="0">
            <a:spAutoFit/>
          </a:bodyPr>
          <a:lstStyle/>
          <a:p>
            <a:r>
              <a:rPr lang="zh-CN" altLang="en-US" sz="2400" b="1" dirty="0">
                <a:solidFill>
                  <a:schemeClr val="accent1"/>
                </a:solidFill>
              </a:rPr>
              <a:t>培训目标及培训要求</a:t>
            </a:r>
          </a:p>
        </p:txBody>
      </p:sp>
      <p:sp>
        <p:nvSpPr>
          <p:cNvPr id="12" name="TextBox 3"/>
          <p:cNvSpPr txBox="1"/>
          <p:nvPr/>
        </p:nvSpPr>
        <p:spPr>
          <a:xfrm>
            <a:off x="1631504" y="1228690"/>
            <a:ext cx="1656184" cy="400110"/>
          </a:xfrm>
          <a:prstGeom prst="rect">
            <a:avLst/>
          </a:prstGeom>
          <a:noFill/>
        </p:spPr>
        <p:txBody>
          <a:bodyPr wrap="square" rtlCol="0">
            <a:spAutoFit/>
          </a:bodyPr>
          <a:lstStyle/>
          <a:p>
            <a:r>
              <a:rPr lang="zh-CN" altLang="en-US" sz="2000" b="1" dirty="0"/>
              <a:t>培训目标</a:t>
            </a:r>
          </a:p>
        </p:txBody>
      </p:sp>
      <p:sp>
        <p:nvSpPr>
          <p:cNvPr id="15" name="TextBox 4"/>
          <p:cNvSpPr txBox="1"/>
          <p:nvPr/>
        </p:nvSpPr>
        <p:spPr>
          <a:xfrm>
            <a:off x="1415480" y="1772816"/>
            <a:ext cx="9145016" cy="875665"/>
          </a:xfrm>
          <a:prstGeom prst="rect">
            <a:avLst/>
          </a:prstGeom>
          <a:noFill/>
        </p:spPr>
        <p:txBody>
          <a:bodyPr wrap="square" rtlCol="0">
            <a:spAutoFit/>
          </a:bodyPr>
          <a:lstStyle/>
          <a:p>
            <a:pPr>
              <a:lnSpc>
                <a:spcPct val="150000"/>
              </a:lnSpc>
              <a:spcBef>
                <a:spcPts val="200"/>
              </a:spcBef>
              <a:spcAft>
                <a:spcPts val="200"/>
              </a:spcAft>
            </a:pPr>
            <a:r>
              <a:rPr lang="zh-CN" altLang="en-US" dirty="0">
                <a:latin typeface="+mn-ea"/>
              </a:rPr>
              <a:t>      </a:t>
            </a:r>
            <a:r>
              <a:rPr lang="zh-CN" altLang="en-US" sz="1600" dirty="0">
                <a:latin typeface="+mn-ea"/>
              </a:rPr>
              <a:t>本课程针对润泽科技数据中心运维团队人员进行，旨在使相关人员掌握机柜单路断电的操作流程以及安全注意事项等内容，以进一步提高润泽科技数据中心运维人员维护操作水平。</a:t>
            </a:r>
            <a:endParaRPr lang="en-US" altLang="zh-CN" sz="1600" dirty="0">
              <a:latin typeface="+mn-ea"/>
            </a:endParaRPr>
          </a:p>
        </p:txBody>
      </p:sp>
      <p:sp>
        <p:nvSpPr>
          <p:cNvPr id="17" name="TextBox 6"/>
          <p:cNvSpPr txBox="1"/>
          <p:nvPr/>
        </p:nvSpPr>
        <p:spPr>
          <a:xfrm>
            <a:off x="1775520" y="3460938"/>
            <a:ext cx="1656184" cy="400110"/>
          </a:xfrm>
          <a:prstGeom prst="rect">
            <a:avLst/>
          </a:prstGeom>
          <a:noFill/>
        </p:spPr>
        <p:txBody>
          <a:bodyPr wrap="square" rtlCol="0">
            <a:spAutoFit/>
          </a:bodyPr>
          <a:lstStyle/>
          <a:p>
            <a:r>
              <a:rPr lang="zh-CN" altLang="en-US" sz="2000" b="1" dirty="0"/>
              <a:t>培训要求</a:t>
            </a:r>
          </a:p>
        </p:txBody>
      </p:sp>
      <p:sp>
        <p:nvSpPr>
          <p:cNvPr id="18" name="TextBox 7"/>
          <p:cNvSpPr txBox="1"/>
          <p:nvPr/>
        </p:nvSpPr>
        <p:spPr>
          <a:xfrm>
            <a:off x="1415480" y="4005064"/>
            <a:ext cx="9145016" cy="829945"/>
          </a:xfrm>
          <a:prstGeom prst="rect">
            <a:avLst/>
          </a:prstGeom>
          <a:noFill/>
        </p:spPr>
        <p:txBody>
          <a:bodyPr wrap="square" rtlCol="0">
            <a:spAutoFit/>
          </a:bodyPr>
          <a:lstStyle/>
          <a:p>
            <a:pPr>
              <a:lnSpc>
                <a:spcPct val="150000"/>
              </a:lnSpc>
              <a:spcBef>
                <a:spcPts val="200"/>
              </a:spcBef>
              <a:spcAft>
                <a:spcPts val="200"/>
              </a:spcAft>
            </a:pPr>
            <a:r>
              <a:rPr lang="zh-CN" altLang="en-US" sz="1600" dirty="0">
                <a:latin typeface="+mn-ea"/>
              </a:rPr>
              <a:t>       该课程考核合格分数线为</a:t>
            </a:r>
            <a:r>
              <a:rPr lang="en-US" altLang="zh-CN" sz="1600" dirty="0">
                <a:latin typeface="+mn-ea"/>
              </a:rPr>
              <a:t>80</a:t>
            </a:r>
            <a:r>
              <a:rPr lang="zh-CN" altLang="en-US" sz="1600" dirty="0">
                <a:latin typeface="+mn-ea"/>
              </a:rPr>
              <a:t>分， 参训人员需要掌握机柜单路断电所使用的工具及备件、相关操作步骤、安全注意事项等内容，确保维护操作人员熟知熟会。</a:t>
            </a:r>
            <a:endParaRPr lang="en-US" altLang="zh-CN" sz="1600" dirty="0">
              <a:latin typeface="+mn-ea"/>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3</a:t>
            </a:fld>
            <a:endParaRPr lang="zh-CN" altLang="en-US" dirty="0"/>
          </a:p>
        </p:txBody>
      </p:sp>
      <p:cxnSp>
        <p:nvCxnSpPr>
          <p:cNvPr id="44" name="直接连接符 43"/>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5011330" y="19168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5011330" y="220486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5015880" y="19888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2279239" y="2029888"/>
            <a:ext cx="7775701" cy="810099"/>
            <a:chOff x="3504874" y="1353111"/>
            <a:chExt cx="5182251" cy="1057946"/>
          </a:xfrm>
          <a:solidFill>
            <a:schemeClr val="accent1"/>
          </a:solidFill>
        </p:grpSpPr>
        <p:sp>
          <p:nvSpPr>
            <p:cNvPr id="52" name="矩形 51"/>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grp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5" name="TextBox 42"/>
            <p:cNvSpPr txBox="1"/>
            <p:nvPr/>
          </p:nvSpPr>
          <p:spPr>
            <a:xfrm>
              <a:off x="5269496" y="1716282"/>
              <a:ext cx="3416854" cy="442133"/>
            </a:xfrm>
            <a:prstGeom prst="rect">
              <a:avLst/>
            </a:prstGeom>
            <a:solidFill>
              <a:schemeClr val="tx1">
                <a:lumMod val="50000"/>
                <a:lumOff val="50000"/>
              </a:schemeClr>
            </a:solidFill>
          </p:spPr>
          <p:txBody>
            <a:bodyPr wrap="square" rtlCol="0">
              <a:spAutoFit/>
            </a:bodyPr>
            <a:lstStyle/>
            <a:p>
              <a:r>
                <a:rPr lang="zh-CN" altLang="en-US" sz="1600" b="1" dirty="0">
                  <a:solidFill>
                    <a:schemeClr val="bg1"/>
                  </a:solidFill>
                </a:rPr>
                <a:t>培训目标及培训要求</a:t>
              </a:r>
            </a:p>
          </p:txBody>
        </p:sp>
      </p:grpSp>
      <p:grpSp>
        <p:nvGrpSpPr>
          <p:cNvPr id="56" name="组合 55"/>
          <p:cNvGrpSpPr/>
          <p:nvPr/>
        </p:nvGrpSpPr>
        <p:grpSpPr>
          <a:xfrm>
            <a:off x="2281144" y="2903803"/>
            <a:ext cx="7775702" cy="810099"/>
            <a:chOff x="3504874" y="2510154"/>
            <a:chExt cx="5182252" cy="1057946"/>
          </a:xfrm>
        </p:grpSpPr>
        <p:sp>
          <p:nvSpPr>
            <p:cNvPr id="57" name="矩形 56"/>
            <p:cNvSpPr/>
            <p:nvPr/>
          </p:nvSpPr>
          <p:spPr>
            <a:xfrm>
              <a:off x="5108996" y="2510154"/>
              <a:ext cx="3578130"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9"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02</a:t>
              </a:r>
              <a:endParaRPr lang="zh-CN" altLang="en-US" sz="3200" dirty="0">
                <a:latin typeface="Impact" panose="020B0806030902050204" pitchFamily="34" charset="0"/>
              </a:endParaRPr>
            </a:p>
          </p:txBody>
        </p:sp>
      </p:grpSp>
      <p:sp>
        <p:nvSpPr>
          <p:cNvPr id="67" name="TextBox 14"/>
          <p:cNvSpPr txBox="1"/>
          <p:nvPr/>
        </p:nvSpPr>
        <p:spPr>
          <a:xfrm>
            <a:off x="2662135" y="2143101"/>
            <a:ext cx="846609" cy="58477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01</a:t>
            </a:r>
            <a:endParaRPr lang="zh-CN" altLang="en-US" sz="3200" dirty="0">
              <a:latin typeface="Impact" panose="020B0806030902050204" pitchFamily="34" charset="0"/>
            </a:endParaRPr>
          </a:p>
        </p:txBody>
      </p:sp>
      <p:grpSp>
        <p:nvGrpSpPr>
          <p:cNvPr id="20" name="组合 19"/>
          <p:cNvGrpSpPr/>
          <p:nvPr/>
        </p:nvGrpSpPr>
        <p:grpSpPr>
          <a:xfrm>
            <a:off x="2277671" y="3769784"/>
            <a:ext cx="7775702" cy="810099"/>
            <a:chOff x="3504874" y="2510154"/>
            <a:chExt cx="5182252" cy="1057946"/>
          </a:xfrm>
        </p:grpSpPr>
        <p:sp>
          <p:nvSpPr>
            <p:cNvPr id="21" name="矩形 20"/>
            <p:cNvSpPr/>
            <p:nvPr/>
          </p:nvSpPr>
          <p:spPr>
            <a:xfrm>
              <a:off x="510899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3" name="TextBox 80"/>
            <p:cNvSpPr txBox="1"/>
            <p:nvPr/>
          </p:nvSpPr>
          <p:spPr>
            <a:xfrm>
              <a:off x="3744450" y="2671181"/>
              <a:ext cx="616706" cy="76210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03</a:t>
              </a:r>
              <a:endParaRPr lang="zh-CN" altLang="en-US" sz="3200" dirty="0">
                <a:latin typeface="Impact" panose="020B0806030902050204" pitchFamily="34" charset="0"/>
              </a:endParaRPr>
            </a:p>
          </p:txBody>
        </p:sp>
        <p:sp>
          <p:nvSpPr>
            <p:cNvPr id="24"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sym typeface="+mn-ea"/>
                </a:rPr>
                <a:t>机柜断电处理操作步骤</a:t>
              </a:r>
              <a:endParaRPr lang="zh-CN" altLang="en-US" sz="1600" b="1" dirty="0">
                <a:solidFill>
                  <a:schemeClr val="bg1"/>
                </a:solidFill>
              </a:endParaRPr>
            </a:p>
          </p:txBody>
        </p:sp>
      </p:grpSp>
      <p:sp>
        <p:nvSpPr>
          <p:cNvPr id="5" name="TextBox 81"/>
          <p:cNvSpPr txBox="1"/>
          <p:nvPr/>
        </p:nvSpPr>
        <p:spPr>
          <a:xfrm>
            <a:off x="4925696" y="3150145"/>
            <a:ext cx="5127975" cy="337185"/>
          </a:xfrm>
          <a:prstGeom prst="rect">
            <a:avLst/>
          </a:prstGeom>
          <a:noFill/>
        </p:spPr>
        <p:txBody>
          <a:bodyPr wrap="square" rtlCol="0">
            <a:spAutoFit/>
          </a:bodyPr>
          <a:lstStyle/>
          <a:p>
            <a:r>
              <a:rPr lang="zh-CN" altLang="en-US" sz="1600" b="1" dirty="0">
                <a:solidFill>
                  <a:schemeClr val="bg1"/>
                </a:solidFill>
                <a:effectLst>
                  <a:outerShdw blurRad="38100" dist="25400" dir="5400000" algn="ctr" rotWithShape="0">
                    <a:srgbClr val="6E747A">
                      <a:alpha val="43000"/>
                    </a:srgbClr>
                  </a:outerShdw>
                </a:effectLst>
                <a:uFillTx/>
                <a:sym typeface="+mn-ea"/>
              </a:rPr>
              <a:t>机柜单路断电（先提条件及安全保障）</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4</a:t>
            </a:fld>
            <a:endParaRPr lang="zh-CN" altLang="en-US" dirty="0"/>
          </a:p>
        </p:txBody>
      </p:sp>
      <p:sp>
        <p:nvSpPr>
          <p:cNvPr id="6" name="TextBox 5"/>
          <p:cNvSpPr txBox="1"/>
          <p:nvPr/>
        </p:nvSpPr>
        <p:spPr>
          <a:xfrm>
            <a:off x="1667317" y="433239"/>
            <a:ext cx="8856984" cy="460375"/>
          </a:xfrm>
          <a:prstGeom prst="rect">
            <a:avLst/>
          </a:prstGeom>
          <a:noFill/>
        </p:spPr>
        <p:txBody>
          <a:bodyPr wrap="square" rtlCol="0">
            <a:spAutoFit/>
          </a:bodyPr>
          <a:lstStyle/>
          <a:p>
            <a:r>
              <a:rPr lang="zh-CN" altLang="en-US" sz="2400" b="1" dirty="0">
                <a:solidFill>
                  <a:schemeClr val="accent1"/>
                </a:solidFill>
                <a:effectLst>
                  <a:outerShdw blurRad="38100" dist="25400" dir="5400000" algn="ctr" rotWithShape="0">
                    <a:srgbClr val="6E747A">
                      <a:alpha val="43000"/>
                    </a:srgbClr>
                  </a:outerShdw>
                </a:effectLst>
                <a:uFillTx/>
                <a:sym typeface="+mn-ea"/>
              </a:rPr>
              <a:t>机柜单路断电（先提条件及安全保障）</a:t>
            </a:r>
          </a:p>
        </p:txBody>
      </p:sp>
      <p:graphicFrame>
        <p:nvGraphicFramePr>
          <p:cNvPr id="10" name="表格 9"/>
          <p:cNvGraphicFramePr>
            <a:graphicFrameLocks noGrp="1"/>
          </p:cNvGraphicFramePr>
          <p:nvPr/>
        </p:nvGraphicFramePr>
        <p:xfrm>
          <a:off x="1667510" y="1822450"/>
          <a:ext cx="8128000" cy="3596640"/>
        </p:xfrm>
        <a:graphic>
          <a:graphicData uri="http://schemas.openxmlformats.org/drawingml/2006/table">
            <a:tbl>
              <a:tblPr firstRow="1" bandRow="1">
                <a:tableStyleId>{21E4AEA4-8DFA-4A89-87EB-49C32662AFE0}</a:tableStyleId>
              </a:tblPr>
              <a:tblGrid>
                <a:gridCol w="823595">
                  <a:extLst>
                    <a:ext uri="{9D8B030D-6E8A-4147-A177-3AD203B41FA5}">
                      <a16:colId xmlns="" xmlns:a16="http://schemas.microsoft.com/office/drawing/2014/main" val="20000"/>
                    </a:ext>
                  </a:extLst>
                </a:gridCol>
                <a:gridCol w="7304405">
                  <a:extLst>
                    <a:ext uri="{9D8B030D-6E8A-4147-A177-3AD203B41FA5}">
                      <a16:colId xmlns="" xmlns:a16="http://schemas.microsoft.com/office/drawing/2014/main" val="20001"/>
                    </a:ext>
                  </a:extLst>
                </a:gridCol>
              </a:tblGrid>
              <a:tr h="389890">
                <a:tc>
                  <a:txBody>
                    <a:bodyPr/>
                    <a:lstStyle/>
                    <a:p>
                      <a:pPr algn="ctr"/>
                      <a:r>
                        <a:rPr lang="zh-CN" altLang="en-US" sz="1600" dirty="0">
                          <a:latin typeface="+mn-ea"/>
                          <a:ea typeface="+mn-ea"/>
                        </a:rPr>
                        <a:t>序号</a:t>
                      </a:r>
                    </a:p>
                  </a:txBody>
                  <a:tcPr anchor="ctr">
                    <a:solidFill>
                      <a:schemeClr val="accent1"/>
                    </a:solidFill>
                  </a:tcPr>
                </a:tc>
                <a:tc>
                  <a:txBody>
                    <a:bodyPr/>
                    <a:lstStyle/>
                    <a:p>
                      <a:pPr marL="0" marR="0" indent="0" algn="ctr" defTabSz="1218565" rtl="0" eaLnBrk="1" fontAlgn="auto" latinLnBrk="0" hangingPunct="1">
                        <a:lnSpc>
                          <a:spcPct val="100000"/>
                        </a:lnSpc>
                        <a:spcBef>
                          <a:spcPts val="0"/>
                        </a:spcBef>
                        <a:spcAft>
                          <a:spcPts val="0"/>
                        </a:spcAft>
                        <a:buClrTx/>
                        <a:buSzTx/>
                        <a:buFontTx/>
                        <a:buNone/>
                        <a:defRPr/>
                      </a:pPr>
                      <a:r>
                        <a:rPr lang="zh-CN" altLang="en-US" sz="1600" dirty="0">
                          <a:latin typeface="+mn-ea"/>
                          <a:ea typeface="+mn-ea"/>
                        </a:rPr>
                        <a:t>准备工作及回退计划</a:t>
                      </a:r>
                    </a:p>
                  </a:txBody>
                  <a:tcPr anchor="ctr">
                    <a:solidFill>
                      <a:schemeClr val="accent1"/>
                    </a:solidFill>
                  </a:tcPr>
                </a:tc>
                <a:extLst>
                  <a:ext uri="{0D108BD9-81ED-4DB2-BD59-A6C34878D82A}">
                    <a16:rowId xmlns="" xmlns:a16="http://schemas.microsoft.com/office/drawing/2014/main" val="10000"/>
                  </a:ext>
                </a:extLst>
              </a:tr>
              <a:tr h="390525">
                <a:tc>
                  <a:txBody>
                    <a:bodyPr/>
                    <a:lstStyle/>
                    <a:p>
                      <a:pPr algn="ctr"/>
                      <a:r>
                        <a:rPr lang="en-US" altLang="zh-CN" sz="1600" dirty="0">
                          <a:latin typeface="+mn-ea"/>
                          <a:ea typeface="+mn-ea"/>
                        </a:rPr>
                        <a:t>1</a:t>
                      </a:r>
                      <a:endParaRPr lang="zh-CN" altLang="en-US" sz="1600" dirty="0">
                        <a:latin typeface="+mn-ea"/>
                        <a:ea typeface="+mn-ea"/>
                      </a:endParaRPr>
                    </a:p>
                  </a:txBody>
                  <a:tcPr anchor="ctr">
                    <a:solidFill>
                      <a:schemeClr val="accent1">
                        <a:lumMod val="20000"/>
                        <a:lumOff val="80000"/>
                      </a:schemeClr>
                    </a:solidFill>
                  </a:tcPr>
                </a:tc>
                <a:tc>
                  <a:txBody>
                    <a:bodyPr/>
                    <a:lstStyle/>
                    <a:p>
                      <a:r>
                        <a:rPr lang="zh-CN" altLang="en-US" sz="1600" dirty="0">
                          <a:latin typeface="+mn-ea"/>
                          <a:ea typeface="+mn-ea"/>
                        </a:rPr>
                        <a:t>经过相关领导及部门的变更审批流程；</a:t>
                      </a:r>
                    </a:p>
                  </a:txBody>
                  <a:tcPr anchor="ctr">
                    <a:solidFill>
                      <a:schemeClr val="accent1">
                        <a:lumMod val="20000"/>
                        <a:lumOff val="80000"/>
                      </a:schemeClr>
                    </a:solidFill>
                  </a:tcPr>
                </a:tc>
                <a:extLst>
                  <a:ext uri="{0D108BD9-81ED-4DB2-BD59-A6C34878D82A}">
                    <a16:rowId xmlns="" xmlns:a16="http://schemas.microsoft.com/office/drawing/2014/main" val="10001"/>
                  </a:ext>
                </a:extLst>
              </a:tr>
              <a:tr h="389890">
                <a:tc>
                  <a:txBody>
                    <a:bodyPr/>
                    <a:lstStyle/>
                    <a:p>
                      <a:pPr algn="ctr"/>
                      <a:r>
                        <a:rPr lang="en-US" altLang="zh-CN" sz="1600" dirty="0">
                          <a:latin typeface="+mn-ea"/>
                          <a:ea typeface="+mn-ea"/>
                        </a:rPr>
                        <a:t>2</a:t>
                      </a:r>
                      <a:endParaRPr lang="zh-CN" altLang="en-US" sz="1600" dirty="0">
                        <a:latin typeface="+mn-ea"/>
                        <a:ea typeface="+mn-ea"/>
                      </a:endParaRPr>
                    </a:p>
                  </a:txBody>
                  <a:tcPr anchor="ctr">
                    <a:solidFill>
                      <a:schemeClr val="tx2">
                        <a:lumMod val="20000"/>
                        <a:lumOff val="80000"/>
                      </a:schemeClr>
                    </a:solidFill>
                  </a:tcPr>
                </a:tc>
                <a:tc>
                  <a:txBody>
                    <a:bodyPr/>
                    <a:lstStyle/>
                    <a:p>
                      <a:r>
                        <a:rPr lang="zh-CN" altLang="en-US" sz="1600" dirty="0">
                          <a:latin typeface="+mn-ea"/>
                          <a:ea typeface="+mn-ea"/>
                        </a:rPr>
                        <a:t>通报监控值班人员。</a:t>
                      </a:r>
                    </a:p>
                  </a:txBody>
                  <a:tcPr anchor="ctr">
                    <a:solidFill>
                      <a:schemeClr val="tx2">
                        <a:lumMod val="20000"/>
                        <a:lumOff val="80000"/>
                      </a:schemeClr>
                    </a:solidFill>
                  </a:tcPr>
                </a:tc>
                <a:extLst>
                  <a:ext uri="{0D108BD9-81ED-4DB2-BD59-A6C34878D82A}">
                    <a16:rowId xmlns="" xmlns:a16="http://schemas.microsoft.com/office/drawing/2014/main" val="10002"/>
                  </a:ext>
                </a:extLst>
              </a:tr>
              <a:tr h="390525">
                <a:tc>
                  <a:txBody>
                    <a:bodyPr/>
                    <a:lstStyle/>
                    <a:p>
                      <a:pPr algn="ctr"/>
                      <a:r>
                        <a:rPr lang="en-US" altLang="zh-CN" sz="1600" dirty="0">
                          <a:latin typeface="+mn-ea"/>
                          <a:ea typeface="+mn-ea"/>
                        </a:rPr>
                        <a:t>3</a:t>
                      </a:r>
                    </a:p>
                  </a:txBody>
                  <a:tcPr anchor="ctr">
                    <a:solidFill>
                      <a:schemeClr val="tx2">
                        <a:lumMod val="20000"/>
                        <a:lumOff val="80000"/>
                      </a:schemeClr>
                    </a:solidFill>
                  </a:tcPr>
                </a:tc>
                <a:tc>
                  <a:txBody>
                    <a:bodyPr/>
                    <a:lstStyle/>
                    <a:p>
                      <a:r>
                        <a:rPr lang="zh-CN" altLang="en-US" sz="1600" dirty="0">
                          <a:latin typeface="+mn-ea"/>
                          <a:ea typeface="+mn-ea"/>
                        </a:rPr>
                        <a:t>应急工作应至少</a:t>
                      </a:r>
                      <a:r>
                        <a:rPr lang="en-US" altLang="zh-CN" sz="1600" dirty="0">
                          <a:latin typeface="+mn-ea"/>
                          <a:ea typeface="+mn-ea"/>
                        </a:rPr>
                        <a:t>2</a:t>
                      </a:r>
                      <a:r>
                        <a:rPr lang="zh-CN" altLang="en-US" sz="1600" dirty="0">
                          <a:latin typeface="+mn-ea"/>
                          <a:ea typeface="+mn-ea"/>
                        </a:rPr>
                        <a:t>人配合进行，互相监护；</a:t>
                      </a:r>
                    </a:p>
                  </a:txBody>
                  <a:tcPr anchor="ctr">
                    <a:solidFill>
                      <a:schemeClr val="tx2">
                        <a:lumMod val="20000"/>
                        <a:lumOff val="80000"/>
                      </a:schemeClr>
                    </a:solidFill>
                  </a:tcPr>
                </a:tc>
                <a:extLst>
                  <a:ext uri="{0D108BD9-81ED-4DB2-BD59-A6C34878D82A}">
                    <a16:rowId xmlns="" xmlns:a16="http://schemas.microsoft.com/office/drawing/2014/main" val="10003"/>
                  </a:ext>
                </a:extLst>
              </a:tr>
              <a:tr h="389890">
                <a:tc>
                  <a:txBody>
                    <a:bodyPr/>
                    <a:lstStyle/>
                    <a:p>
                      <a:pPr algn="ctr"/>
                      <a:r>
                        <a:rPr lang="en-US" altLang="zh-CN" sz="1600" dirty="0">
                          <a:latin typeface="+mn-ea"/>
                          <a:ea typeface="+mn-ea"/>
                        </a:rPr>
                        <a:t>4</a:t>
                      </a:r>
                    </a:p>
                  </a:txBody>
                  <a:tcPr anchor="ctr">
                    <a:solidFill>
                      <a:schemeClr val="accent1">
                        <a:lumMod val="20000"/>
                        <a:lumOff val="80000"/>
                      </a:schemeClr>
                    </a:solidFill>
                  </a:tcPr>
                </a:tc>
                <a:tc>
                  <a:txBody>
                    <a:bodyPr/>
                    <a:lstStyle/>
                    <a:p>
                      <a:r>
                        <a:rPr lang="en-US" altLang="zh-CN" sz="1600" dirty="0">
                          <a:latin typeface="+mn-ea"/>
                          <a:ea typeface="+mn-ea"/>
                        </a:rPr>
                        <a:t>MOP</a:t>
                      </a:r>
                      <a:r>
                        <a:rPr lang="zh-CN" altLang="en-US" sz="1600" dirty="0">
                          <a:latin typeface="+mn-ea"/>
                          <a:ea typeface="+mn-ea"/>
                        </a:rPr>
                        <a:t>程序文档及维护记录表；</a:t>
                      </a:r>
                    </a:p>
                  </a:txBody>
                  <a:tcPr anchor="ctr">
                    <a:solidFill>
                      <a:schemeClr val="accent1">
                        <a:lumMod val="20000"/>
                        <a:lumOff val="80000"/>
                      </a:schemeClr>
                    </a:solidFill>
                  </a:tcPr>
                </a:tc>
                <a:extLst>
                  <a:ext uri="{0D108BD9-81ED-4DB2-BD59-A6C34878D82A}">
                    <a16:rowId xmlns="" xmlns:a16="http://schemas.microsoft.com/office/drawing/2014/main" val="10004"/>
                  </a:ext>
                </a:extLst>
              </a:tr>
              <a:tr h="390525">
                <a:tc>
                  <a:txBody>
                    <a:bodyPr/>
                    <a:lstStyle/>
                    <a:p>
                      <a:pPr algn="ctr"/>
                      <a:r>
                        <a:rPr lang="en-US" altLang="zh-CN" sz="1600" dirty="0">
                          <a:latin typeface="+mn-ea"/>
                          <a:ea typeface="+mn-ea"/>
                        </a:rPr>
                        <a:t>5</a:t>
                      </a:r>
                    </a:p>
                  </a:txBody>
                  <a:tcPr anchor="ctr">
                    <a:solidFill>
                      <a:schemeClr val="tx2">
                        <a:lumMod val="20000"/>
                        <a:lumOff val="80000"/>
                      </a:schemeClr>
                    </a:solidFill>
                  </a:tcPr>
                </a:tc>
                <a:tc>
                  <a:txBody>
                    <a:bodyPr/>
                    <a:lstStyle/>
                    <a:p>
                      <a:r>
                        <a:rPr lang="zh-CN" altLang="en-US" sz="1600" dirty="0">
                          <a:latin typeface="+mn-ea"/>
                          <a:ea typeface="+mn-ea"/>
                        </a:rPr>
                        <a:t>手动工具类，包括绝缘螺丝批组</a:t>
                      </a:r>
                      <a:r>
                        <a:rPr lang="en-US" altLang="zh-CN" sz="1600" dirty="0">
                          <a:latin typeface="+mn-ea"/>
                          <a:ea typeface="+mn-ea"/>
                        </a:rPr>
                        <a:t>1</a:t>
                      </a:r>
                      <a:r>
                        <a:rPr lang="zh-CN" altLang="en-US" sz="1600" dirty="0">
                          <a:latin typeface="+mn-ea"/>
                          <a:ea typeface="+mn-ea"/>
                        </a:rPr>
                        <a:t>套、扳手组</a:t>
                      </a:r>
                      <a:r>
                        <a:rPr lang="en-US" altLang="zh-CN" sz="1600" dirty="0">
                          <a:latin typeface="+mn-ea"/>
                          <a:ea typeface="+mn-ea"/>
                        </a:rPr>
                        <a:t>1</a:t>
                      </a:r>
                      <a:r>
                        <a:rPr lang="zh-CN" altLang="en-US" sz="1600" dirty="0">
                          <a:latin typeface="+mn-ea"/>
                          <a:ea typeface="+mn-ea"/>
                        </a:rPr>
                        <a:t>套、套筒组</a:t>
                      </a:r>
                      <a:r>
                        <a:rPr lang="en-US" altLang="zh-CN" sz="1600" dirty="0">
                          <a:latin typeface="+mn-ea"/>
                          <a:ea typeface="+mn-ea"/>
                        </a:rPr>
                        <a:t>1</a:t>
                      </a:r>
                      <a:r>
                        <a:rPr lang="zh-CN" altLang="en-US" sz="1600" dirty="0">
                          <a:latin typeface="+mn-ea"/>
                          <a:ea typeface="+mn-ea"/>
                        </a:rPr>
                        <a:t>套、手钳组</a:t>
                      </a:r>
                      <a:r>
                        <a:rPr lang="en-US" altLang="zh-CN" sz="1600" dirty="0">
                          <a:latin typeface="+mn-ea"/>
                          <a:ea typeface="+mn-ea"/>
                        </a:rPr>
                        <a:t>1</a:t>
                      </a:r>
                      <a:r>
                        <a:rPr lang="zh-CN" altLang="en-US" sz="1600" dirty="0">
                          <a:latin typeface="+mn-ea"/>
                          <a:ea typeface="+mn-ea"/>
                        </a:rPr>
                        <a:t>套；</a:t>
                      </a:r>
                    </a:p>
                  </a:txBody>
                  <a:tcPr anchor="ctr">
                    <a:solidFill>
                      <a:schemeClr val="tx2">
                        <a:lumMod val="20000"/>
                        <a:lumOff val="80000"/>
                      </a:schemeClr>
                    </a:solidFill>
                  </a:tcPr>
                </a:tc>
                <a:extLst>
                  <a:ext uri="{0D108BD9-81ED-4DB2-BD59-A6C34878D82A}">
                    <a16:rowId xmlns="" xmlns:a16="http://schemas.microsoft.com/office/drawing/2014/main" val="10005"/>
                  </a:ext>
                </a:extLst>
              </a:tr>
              <a:tr h="389890">
                <a:tc>
                  <a:txBody>
                    <a:bodyPr/>
                    <a:lstStyle/>
                    <a:p>
                      <a:pPr algn="ctr"/>
                      <a:r>
                        <a:rPr lang="en-US" altLang="zh-CN" sz="1600" dirty="0">
                          <a:latin typeface="+mn-ea"/>
                          <a:ea typeface="+mn-ea"/>
                        </a:rPr>
                        <a:t>6</a:t>
                      </a:r>
                    </a:p>
                  </a:txBody>
                  <a:tcPr anchor="ctr">
                    <a:solidFill>
                      <a:schemeClr val="tx2">
                        <a:lumMod val="20000"/>
                        <a:lumOff val="80000"/>
                      </a:schemeClr>
                    </a:solidFill>
                  </a:tcPr>
                </a:tc>
                <a:tc>
                  <a:txBody>
                    <a:bodyPr/>
                    <a:lstStyle/>
                    <a:p>
                      <a:r>
                        <a:rPr lang="zh-CN" altLang="en-US" sz="1600" dirty="0">
                          <a:latin typeface="+mn-ea"/>
                          <a:ea typeface="+mn-ea"/>
                        </a:rPr>
                        <a:t>检测仪器仪表，包括温湿度计</a:t>
                      </a:r>
                      <a:r>
                        <a:rPr lang="en-US" altLang="zh-CN" sz="1600" dirty="0">
                          <a:latin typeface="+mn-ea"/>
                          <a:ea typeface="+mn-ea"/>
                        </a:rPr>
                        <a:t>1</a:t>
                      </a:r>
                      <a:r>
                        <a:rPr lang="zh-CN" altLang="en-US" sz="1600" dirty="0">
                          <a:latin typeface="+mn-ea"/>
                          <a:ea typeface="+mn-ea"/>
                        </a:rPr>
                        <a:t>个、万用表</a:t>
                      </a:r>
                      <a:r>
                        <a:rPr lang="en-US" altLang="zh-CN" sz="1600" dirty="0">
                          <a:latin typeface="+mn-ea"/>
                          <a:ea typeface="+mn-ea"/>
                        </a:rPr>
                        <a:t>1</a:t>
                      </a:r>
                      <a:r>
                        <a:rPr lang="zh-CN" altLang="en-US" sz="1600" dirty="0">
                          <a:latin typeface="+mn-ea"/>
                          <a:ea typeface="+mn-ea"/>
                        </a:rPr>
                        <a:t>个、钳流表</a:t>
                      </a:r>
                      <a:r>
                        <a:rPr lang="en-US" altLang="zh-CN" sz="1600" dirty="0">
                          <a:latin typeface="+mn-ea"/>
                          <a:ea typeface="+mn-ea"/>
                        </a:rPr>
                        <a:t>1</a:t>
                      </a:r>
                      <a:r>
                        <a:rPr lang="zh-CN" altLang="en-US" sz="1600" dirty="0">
                          <a:latin typeface="+mn-ea"/>
                          <a:ea typeface="+mn-ea"/>
                        </a:rPr>
                        <a:t>个；</a:t>
                      </a:r>
                    </a:p>
                  </a:txBody>
                  <a:tcPr anchor="ctr">
                    <a:solidFill>
                      <a:schemeClr val="tx2">
                        <a:lumMod val="20000"/>
                        <a:lumOff val="80000"/>
                      </a:schemeClr>
                    </a:solidFill>
                  </a:tcPr>
                </a:tc>
                <a:extLst>
                  <a:ext uri="{0D108BD9-81ED-4DB2-BD59-A6C34878D82A}">
                    <a16:rowId xmlns="" xmlns:a16="http://schemas.microsoft.com/office/drawing/2014/main" val="10006"/>
                  </a:ext>
                </a:extLst>
              </a:tr>
              <a:tr h="865505">
                <a:tc>
                  <a:txBody>
                    <a:bodyPr/>
                    <a:lstStyle/>
                    <a:p>
                      <a:pPr algn="ctr"/>
                      <a:r>
                        <a:rPr lang="en-US" altLang="zh-CN" sz="1600" dirty="0">
                          <a:latin typeface="+mn-ea"/>
                          <a:ea typeface="+mn-ea"/>
                        </a:rPr>
                        <a:t>7</a:t>
                      </a:r>
                    </a:p>
                  </a:txBody>
                  <a:tcPr anchor="ctr">
                    <a:solidFill>
                      <a:schemeClr val="tx2">
                        <a:lumMod val="20000"/>
                        <a:lumOff val="80000"/>
                      </a:schemeClr>
                    </a:solidFill>
                  </a:tcPr>
                </a:tc>
                <a:tc>
                  <a:txBody>
                    <a:bodyPr/>
                    <a:lstStyle/>
                    <a:p>
                      <a:r>
                        <a:rPr lang="zh-CN" altLang="en-US" sz="1600" dirty="0">
                          <a:latin typeface="+mn-ea"/>
                          <a:ea typeface="+mn-ea"/>
                        </a:rPr>
                        <a:t> 维护作业过程中若发生异常，不可强行操作，应立即停止操作，对设备问题进行讨论、判定，采取恢复回退操作或隔离措施，待查明问题并修复完成后方可继续按照标准操作程序进行操作。</a:t>
                      </a:r>
                    </a:p>
                  </a:txBody>
                  <a:tcPr anchor="ctr">
                    <a:solidFill>
                      <a:schemeClr val="tx2">
                        <a:lumMod val="20000"/>
                        <a:lumOff val="80000"/>
                      </a:schemeClr>
                    </a:solidFill>
                  </a:tcPr>
                </a:tc>
                <a:extLst>
                  <a:ext uri="{0D108BD9-81ED-4DB2-BD59-A6C34878D82A}">
                    <a16:rowId xmlns="" xmlns:a16="http://schemas.microsoft.com/office/drawing/2014/main" val="10007"/>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5</a:t>
            </a:fld>
            <a:endParaRPr lang="zh-CN" altLang="en-US" dirty="0"/>
          </a:p>
        </p:txBody>
      </p:sp>
      <p:cxnSp>
        <p:nvCxnSpPr>
          <p:cNvPr id="44" name="直接连接符 43"/>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a:off x="5011330" y="19168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5015880" y="216701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011330" y="2399432"/>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5011330" y="2204864"/>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a:off x="5015880" y="1988840"/>
            <a:ext cx="1873021" cy="0"/>
          </a:xfrm>
          <a:prstGeom prst="line">
            <a:avLst/>
          </a:prstGeom>
          <a:ln w="19050">
            <a:gradFill flip="none" rotWithShape="1">
              <a:gsLst>
                <a:gs pos="48000">
                  <a:schemeClr val="bg1"/>
                </a:gs>
                <a:gs pos="0">
                  <a:schemeClr val="bg1">
                    <a:lumMod val="75000"/>
                  </a:schemeClr>
                </a:gs>
                <a:gs pos="100000">
                  <a:schemeClr val="bg1"/>
                </a:gs>
              </a:gsLst>
              <a:lin ang="5400000" scaled="1"/>
              <a:tileRect/>
            </a:gradFill>
          </a:ln>
          <a:effectLst>
            <a:innerShdw blurRad="63500" dist="50800" dir="5400000">
              <a:prstClr val="black">
                <a:alpha val="50000"/>
              </a:prstClr>
            </a:innerShdw>
          </a:effectLst>
        </p:spPr>
        <p:style>
          <a:lnRef idx="1">
            <a:schemeClr val="accent1"/>
          </a:lnRef>
          <a:fillRef idx="0">
            <a:schemeClr val="accent1"/>
          </a:fillRef>
          <a:effectRef idx="0">
            <a:schemeClr val="accent1"/>
          </a:effectRef>
          <a:fontRef idx="minor">
            <a:schemeClr val="tx1"/>
          </a:fontRef>
        </p:style>
      </p:cxnSp>
      <p:grpSp>
        <p:nvGrpSpPr>
          <p:cNvPr id="51" name="组合 50"/>
          <p:cNvGrpSpPr/>
          <p:nvPr/>
        </p:nvGrpSpPr>
        <p:grpSpPr>
          <a:xfrm>
            <a:off x="2281144" y="2017823"/>
            <a:ext cx="7775701" cy="810099"/>
            <a:chOff x="3504874" y="1353111"/>
            <a:chExt cx="5182251" cy="1057946"/>
          </a:xfrm>
          <a:solidFill>
            <a:schemeClr val="accent1"/>
          </a:solidFill>
        </p:grpSpPr>
        <p:sp>
          <p:nvSpPr>
            <p:cNvPr id="52" name="矩形 51"/>
            <p:cNvSpPr/>
            <p:nvPr/>
          </p:nvSpPr>
          <p:spPr>
            <a:xfrm>
              <a:off x="5108996" y="1353111"/>
              <a:ext cx="3578129"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矩形 29"/>
            <p:cNvSpPr/>
            <p:nvPr/>
          </p:nvSpPr>
          <p:spPr>
            <a:xfrm>
              <a:off x="3504874" y="1353111"/>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grpFill/>
            <a:ln w="3175">
              <a:solidFill>
                <a:srgbClr val="339933"/>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5" name="TextBox 42"/>
            <p:cNvSpPr txBox="1"/>
            <p:nvPr/>
          </p:nvSpPr>
          <p:spPr>
            <a:xfrm>
              <a:off x="5269496" y="1716282"/>
              <a:ext cx="3416854" cy="442133"/>
            </a:xfrm>
            <a:prstGeom prst="rect">
              <a:avLst/>
            </a:prstGeom>
            <a:solidFill>
              <a:schemeClr val="tx1">
                <a:lumMod val="50000"/>
                <a:lumOff val="50000"/>
              </a:schemeClr>
            </a:solidFill>
          </p:spPr>
          <p:txBody>
            <a:bodyPr wrap="square" rtlCol="0">
              <a:spAutoFit/>
            </a:bodyPr>
            <a:lstStyle/>
            <a:p>
              <a:r>
                <a:rPr lang="zh-CN" altLang="en-US" sz="1600" b="1" dirty="0">
                  <a:solidFill>
                    <a:schemeClr val="bg1"/>
                  </a:solidFill>
                </a:rPr>
                <a:t>培训目标及培训要求</a:t>
              </a:r>
            </a:p>
          </p:txBody>
        </p:sp>
      </p:grpSp>
      <p:grpSp>
        <p:nvGrpSpPr>
          <p:cNvPr id="56" name="组合 55"/>
          <p:cNvGrpSpPr/>
          <p:nvPr/>
        </p:nvGrpSpPr>
        <p:grpSpPr>
          <a:xfrm>
            <a:off x="2281144" y="2903803"/>
            <a:ext cx="7775702" cy="810099"/>
            <a:chOff x="3504874" y="2510154"/>
            <a:chExt cx="5182252" cy="1057946"/>
          </a:xfrm>
        </p:grpSpPr>
        <p:sp>
          <p:nvSpPr>
            <p:cNvPr id="57" name="矩形 56"/>
            <p:cNvSpPr/>
            <p:nvPr/>
          </p:nvSpPr>
          <p:spPr>
            <a:xfrm>
              <a:off x="5108996" y="2510154"/>
              <a:ext cx="3578130" cy="1057946"/>
            </a:xfrm>
            <a:prstGeom prst="rect">
              <a:avLst/>
            </a:prstGeom>
            <a:solidFill>
              <a:schemeClr val="tx1">
                <a:lumMod val="50000"/>
                <a:lumOff val="50000"/>
              </a:schemeClr>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59" name="TextBox 80"/>
            <p:cNvSpPr txBox="1"/>
            <p:nvPr/>
          </p:nvSpPr>
          <p:spPr>
            <a:xfrm>
              <a:off x="3744450" y="2670391"/>
              <a:ext cx="616706" cy="76368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02</a:t>
              </a:r>
              <a:endParaRPr lang="zh-CN" altLang="en-US" sz="3200" dirty="0">
                <a:latin typeface="Impact" panose="020B0806030902050204" pitchFamily="34" charset="0"/>
              </a:endParaRPr>
            </a:p>
          </p:txBody>
        </p:sp>
        <p:sp>
          <p:nvSpPr>
            <p:cNvPr id="60"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effectLst>
                    <a:outerShdw blurRad="38100" dist="25400" dir="5400000" algn="ctr" rotWithShape="0">
                      <a:srgbClr val="6E747A">
                        <a:alpha val="43000"/>
                      </a:srgbClr>
                    </a:outerShdw>
                  </a:effectLst>
                  <a:uFillTx/>
                  <a:sym typeface="+mn-ea"/>
                </a:rPr>
                <a:t>机柜单路断电（先提条件及安全保障）</a:t>
              </a:r>
              <a:endParaRPr lang="zh-CN" altLang="en-US" sz="1600" b="1" dirty="0">
                <a:solidFill>
                  <a:schemeClr val="bg1"/>
                </a:solidFill>
              </a:endParaRPr>
            </a:p>
          </p:txBody>
        </p:sp>
      </p:grpSp>
      <p:sp>
        <p:nvSpPr>
          <p:cNvPr id="67" name="TextBox 14"/>
          <p:cNvSpPr txBox="1"/>
          <p:nvPr/>
        </p:nvSpPr>
        <p:spPr>
          <a:xfrm>
            <a:off x="2662135" y="2143101"/>
            <a:ext cx="846609" cy="58477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01</a:t>
            </a:r>
            <a:endParaRPr lang="zh-CN" altLang="en-US" sz="3200" dirty="0">
              <a:latin typeface="Impact" panose="020B0806030902050204" pitchFamily="34" charset="0"/>
            </a:endParaRPr>
          </a:p>
        </p:txBody>
      </p:sp>
      <p:grpSp>
        <p:nvGrpSpPr>
          <p:cNvPr id="20" name="组合 19"/>
          <p:cNvGrpSpPr/>
          <p:nvPr/>
        </p:nvGrpSpPr>
        <p:grpSpPr>
          <a:xfrm>
            <a:off x="2279576" y="3779309"/>
            <a:ext cx="7775702" cy="810099"/>
            <a:chOff x="3504874" y="2510154"/>
            <a:chExt cx="5182252" cy="1057946"/>
          </a:xfrm>
        </p:grpSpPr>
        <p:sp>
          <p:nvSpPr>
            <p:cNvPr id="21" name="矩形 20"/>
            <p:cNvSpPr/>
            <p:nvPr/>
          </p:nvSpPr>
          <p:spPr>
            <a:xfrm>
              <a:off x="5108996" y="2510154"/>
              <a:ext cx="3578130" cy="1057946"/>
            </a:xfrm>
            <a:prstGeom prst="rect">
              <a:avLst/>
            </a:prstGeom>
            <a:solidFill>
              <a:schemeClr val="accent1"/>
            </a:solidFill>
            <a:ln w="3175">
              <a:solidFill>
                <a:srgbClr val="FFFFFF"/>
              </a:solidFill>
            </a:ln>
            <a:effectLst>
              <a:outerShdw blurRad="762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9"/>
            <p:cNvSpPr/>
            <p:nvPr/>
          </p:nvSpPr>
          <p:spPr>
            <a:xfrm>
              <a:off x="3504874" y="2510154"/>
              <a:ext cx="1764623" cy="1057946"/>
            </a:xfrm>
            <a:custGeom>
              <a:avLst/>
              <a:gdLst/>
              <a:ahLst/>
              <a:cxnLst/>
              <a:rect l="l" t="t" r="r" b="b"/>
              <a:pathLst>
                <a:path w="1801608" h="1080120">
                  <a:moveTo>
                    <a:pt x="566538" y="144016"/>
                  </a:moveTo>
                  <a:cubicBezTo>
                    <a:pt x="347809" y="144016"/>
                    <a:pt x="170494" y="321331"/>
                    <a:pt x="170494" y="540060"/>
                  </a:cubicBezTo>
                  <a:cubicBezTo>
                    <a:pt x="170494" y="758789"/>
                    <a:pt x="347809" y="936104"/>
                    <a:pt x="566538" y="936104"/>
                  </a:cubicBezTo>
                  <a:cubicBezTo>
                    <a:pt x="785267" y="936104"/>
                    <a:pt x="962582" y="758789"/>
                    <a:pt x="962582" y="540060"/>
                  </a:cubicBezTo>
                  <a:cubicBezTo>
                    <a:pt x="962582" y="321331"/>
                    <a:pt x="785267" y="144016"/>
                    <a:pt x="566538" y="144016"/>
                  </a:cubicBezTo>
                  <a:close/>
                  <a:moveTo>
                    <a:pt x="0" y="0"/>
                  </a:moveTo>
                  <a:lnTo>
                    <a:pt x="1649800" y="0"/>
                  </a:lnTo>
                  <a:lnTo>
                    <a:pt x="1649800" y="376201"/>
                  </a:lnTo>
                  <a:lnTo>
                    <a:pt x="1801608" y="550380"/>
                  </a:lnTo>
                  <a:lnTo>
                    <a:pt x="1649800" y="703920"/>
                  </a:lnTo>
                  <a:lnTo>
                    <a:pt x="1649800" y="1080120"/>
                  </a:lnTo>
                  <a:lnTo>
                    <a:pt x="0" y="1080120"/>
                  </a:lnTo>
                  <a:close/>
                </a:path>
              </a:pathLst>
            </a:custGeom>
            <a:solidFill>
              <a:schemeClr val="accent1"/>
            </a:solidFill>
            <a:ln w="3175">
              <a:solidFill>
                <a:schemeClr val="accent1"/>
              </a:solidFill>
            </a:ln>
            <a:effectLst>
              <a:outerShdw blurRad="76200" dist="38100" dir="81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p>
          </p:txBody>
        </p:sp>
        <p:sp>
          <p:nvSpPr>
            <p:cNvPr id="23" name="TextBox 80"/>
            <p:cNvSpPr txBox="1"/>
            <p:nvPr/>
          </p:nvSpPr>
          <p:spPr>
            <a:xfrm>
              <a:off x="3744450" y="2671181"/>
              <a:ext cx="616706" cy="762105"/>
            </a:xfrm>
            <a:prstGeom prst="rect">
              <a:avLst/>
            </a:prstGeom>
            <a:noFill/>
          </p:spPr>
          <p:txBody>
            <a:bodyPr wrap="square" rtlCol="0" anchor="ctr" anchorCtr="1">
              <a:spAutoFit/>
            </a:bodyPr>
            <a:lstStyle/>
            <a:p>
              <a:pPr algn="ctr"/>
              <a:r>
                <a:rPr lang="en-US" altLang="zh-CN" sz="3200" dirty="0">
                  <a:latin typeface="Impact" panose="020B0806030902050204" pitchFamily="34" charset="0"/>
                </a:rPr>
                <a:t>03</a:t>
              </a:r>
              <a:endParaRPr lang="zh-CN" altLang="en-US" sz="3200" dirty="0">
                <a:latin typeface="Impact" panose="020B0806030902050204" pitchFamily="34" charset="0"/>
              </a:endParaRPr>
            </a:p>
          </p:txBody>
        </p:sp>
        <p:sp>
          <p:nvSpPr>
            <p:cNvPr id="24" name="TextBox 81"/>
            <p:cNvSpPr txBox="1"/>
            <p:nvPr/>
          </p:nvSpPr>
          <p:spPr>
            <a:xfrm>
              <a:off x="5269498" y="2873327"/>
              <a:ext cx="3417628" cy="440346"/>
            </a:xfrm>
            <a:prstGeom prst="rect">
              <a:avLst/>
            </a:prstGeom>
            <a:noFill/>
          </p:spPr>
          <p:txBody>
            <a:bodyPr wrap="square" rtlCol="0">
              <a:spAutoFit/>
            </a:bodyPr>
            <a:lstStyle/>
            <a:p>
              <a:r>
                <a:rPr lang="zh-CN" altLang="en-US" sz="1600" b="1" dirty="0">
                  <a:solidFill>
                    <a:schemeClr val="bg1"/>
                  </a:solidFill>
                  <a:sym typeface="+mn-ea"/>
                </a:rPr>
                <a:t>机柜断电处理操作步骤</a:t>
              </a:r>
              <a:endParaRPr lang="zh-CN" altLang="en-US" sz="1600" b="1" dirty="0">
                <a:solidFill>
                  <a:schemeClr val="bg1"/>
                </a:solidFill>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6</a:t>
            </a:fld>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2215902962"/>
              </p:ext>
            </p:extLst>
          </p:nvPr>
        </p:nvGraphicFramePr>
        <p:xfrm>
          <a:off x="1667510" y="1863090"/>
          <a:ext cx="9138920" cy="3510280"/>
        </p:xfrm>
        <a:graphic>
          <a:graphicData uri="http://schemas.openxmlformats.org/drawingml/2006/table">
            <a:tbl>
              <a:tblPr firstRow="1" bandRow="1">
                <a:tableStyleId>{21E4AEA4-8DFA-4A89-87EB-49C32662AFE0}</a:tableStyleId>
              </a:tblPr>
              <a:tblGrid>
                <a:gridCol w="967105">
                  <a:extLst>
                    <a:ext uri="{9D8B030D-6E8A-4147-A177-3AD203B41FA5}">
                      <a16:colId xmlns="" xmlns:a16="http://schemas.microsoft.com/office/drawing/2014/main" val="20000"/>
                    </a:ext>
                  </a:extLst>
                </a:gridCol>
                <a:gridCol w="8171815">
                  <a:extLst>
                    <a:ext uri="{9D8B030D-6E8A-4147-A177-3AD203B41FA5}">
                      <a16:colId xmlns="" xmlns:a16="http://schemas.microsoft.com/office/drawing/2014/main" val="20001"/>
                    </a:ext>
                  </a:extLst>
                </a:gridCol>
              </a:tblGrid>
              <a:tr h="665480">
                <a:tc>
                  <a:txBody>
                    <a:bodyPr/>
                    <a:lstStyle/>
                    <a:p>
                      <a:pPr algn="ctr"/>
                      <a:r>
                        <a:rPr lang="zh-CN" altLang="en-US" sz="1600" dirty="0">
                          <a:latin typeface="+mn-ea"/>
                          <a:ea typeface="+mn-ea"/>
                        </a:rPr>
                        <a:t>序号</a:t>
                      </a:r>
                    </a:p>
                  </a:txBody>
                  <a:tcPr anchor="ctr">
                    <a:solidFill>
                      <a:schemeClr val="accent1"/>
                    </a:solidFill>
                  </a:tcPr>
                </a:tc>
                <a:tc>
                  <a:txBody>
                    <a:bodyPr/>
                    <a:lstStyle/>
                    <a:p>
                      <a:pPr marL="0" marR="0" indent="0" algn="ctr" defTabSz="1218565" rtl="0" eaLnBrk="1" fontAlgn="auto" latinLnBrk="0" hangingPunct="1">
                        <a:lnSpc>
                          <a:spcPct val="100000"/>
                        </a:lnSpc>
                        <a:spcBef>
                          <a:spcPts val="0"/>
                        </a:spcBef>
                        <a:spcAft>
                          <a:spcPts val="0"/>
                        </a:spcAft>
                        <a:buClrTx/>
                        <a:buSzTx/>
                        <a:buFontTx/>
                        <a:buNone/>
                        <a:defRPr/>
                      </a:pPr>
                      <a:r>
                        <a:rPr lang="zh-CN" altLang="en-US" sz="1600" dirty="0">
                          <a:latin typeface="+mn-ea"/>
                          <a:ea typeface="+mn-ea"/>
                        </a:rPr>
                        <a:t>操作步骤</a:t>
                      </a:r>
                    </a:p>
                  </a:txBody>
                  <a:tcPr anchor="ctr">
                    <a:solidFill>
                      <a:schemeClr val="accent1"/>
                    </a:solidFill>
                  </a:tcPr>
                </a:tc>
                <a:extLst>
                  <a:ext uri="{0D108BD9-81ED-4DB2-BD59-A6C34878D82A}">
                    <a16:rowId xmlns="" xmlns:a16="http://schemas.microsoft.com/office/drawing/2014/main" val="10000"/>
                  </a:ext>
                </a:extLst>
              </a:tr>
              <a:tr h="866140">
                <a:tc>
                  <a:txBody>
                    <a:bodyPr/>
                    <a:lstStyle/>
                    <a:p>
                      <a:pPr algn="ctr"/>
                      <a:r>
                        <a:rPr lang="en-US" altLang="zh-CN" sz="1600" dirty="0">
                          <a:latin typeface="+mn-ea"/>
                          <a:ea typeface="+mn-ea"/>
                        </a:rPr>
                        <a:t>1</a:t>
                      </a:r>
                      <a:endParaRPr lang="zh-CN" altLang="en-US" sz="1600" dirty="0">
                        <a:latin typeface="+mn-ea"/>
                        <a:ea typeface="+mn-ea"/>
                      </a:endParaRPr>
                    </a:p>
                  </a:txBody>
                  <a:tcPr anchor="ctr">
                    <a:solidFill>
                      <a:schemeClr val="accent1">
                        <a:lumMod val="20000"/>
                        <a:lumOff val="80000"/>
                      </a:schemeClr>
                    </a:solidFill>
                  </a:tcPr>
                </a:tc>
                <a:tc>
                  <a:txBody>
                    <a:bodyPr/>
                    <a:lstStyle/>
                    <a:p>
                      <a:pPr algn="l" fontAlgn="ctr"/>
                      <a:r>
                        <a:rPr lang="en-US" altLang="zh-CN" sz="1600">
                          <a:sym typeface="+mn-ea"/>
                        </a:rPr>
                        <a:t> </a:t>
                      </a:r>
                      <a:r>
                        <a:rPr lang="zh-CN" altLang="en-US" sz="1600">
                          <a:sym typeface="+mn-ea"/>
                        </a:rPr>
                        <a:t>机柜空开跳闸由以下几种原因：</a:t>
                      </a:r>
                      <a:endParaRPr sz="1600" b="0" i="0" u="none" strike="noStrike">
                        <a:solidFill>
                          <a:srgbClr val="000000"/>
                        </a:solidFill>
                        <a:effectLst/>
                        <a:latin typeface="微软雅黑" panose="020B0503020204020204" charset="-122"/>
                        <a:ea typeface="微软雅黑" panose="020B0503020204020204" charset="-122"/>
                      </a:endParaRPr>
                    </a:p>
                  </a:txBody>
                  <a:tcPr marL="9525" marR="9525" marT="9525" marB="0" anchor="ctr">
                    <a:solidFill>
                      <a:schemeClr val="accent1">
                        <a:lumMod val="20000"/>
                        <a:lumOff val="80000"/>
                      </a:schemeClr>
                    </a:solidFill>
                  </a:tcPr>
                </a:tc>
                <a:extLst>
                  <a:ext uri="{0D108BD9-81ED-4DB2-BD59-A6C34878D82A}">
                    <a16:rowId xmlns="" xmlns:a16="http://schemas.microsoft.com/office/drawing/2014/main" val="10001"/>
                  </a:ext>
                </a:extLst>
              </a:tr>
              <a:tr h="1978660">
                <a:tc>
                  <a:txBody>
                    <a:bodyPr/>
                    <a:lstStyle/>
                    <a:p>
                      <a:pPr algn="ctr"/>
                      <a:r>
                        <a:rPr lang="en-US" altLang="zh-CN" sz="1600" dirty="0">
                          <a:latin typeface="+mn-ea"/>
                          <a:ea typeface="+mn-ea"/>
                        </a:rPr>
                        <a:t>2</a:t>
                      </a:r>
                      <a:endParaRPr lang="zh-CN" altLang="en-US" sz="1600" dirty="0">
                        <a:latin typeface="+mn-ea"/>
                        <a:ea typeface="+mn-ea"/>
                      </a:endParaRPr>
                    </a:p>
                  </a:txBody>
                  <a:tcPr anchor="ctr">
                    <a:solidFill>
                      <a:schemeClr val="tx2">
                        <a:lumMod val="20000"/>
                        <a:lumOff val="80000"/>
                      </a:schemeClr>
                    </a:solidFill>
                  </a:tcPr>
                </a:tc>
                <a:tc>
                  <a:txBody>
                    <a:bodyPr/>
                    <a:lstStyle/>
                    <a:p>
                      <a:pPr algn="l" fontAlgn="ctr">
                        <a:buNone/>
                      </a:pPr>
                      <a:r>
                        <a:rPr lang="zh-CN" altLang="en-US" sz="1600" dirty="0">
                          <a:sym typeface="+mn-ea"/>
                        </a:rPr>
                        <a:t>（</a:t>
                      </a:r>
                      <a:r>
                        <a:rPr lang="en-US" altLang="zh-CN" sz="1600" dirty="0">
                          <a:sym typeface="+mn-ea"/>
                        </a:rPr>
                        <a:t>1</a:t>
                      </a:r>
                      <a:r>
                        <a:rPr lang="zh-CN" altLang="en-US" sz="1600" dirty="0">
                          <a:sym typeface="+mn-ea"/>
                        </a:rPr>
                        <a:t>）线路故障导致空开跳闸。</a:t>
                      </a:r>
                      <a:endParaRPr lang="zh-CN" altLang="en-US" sz="1600" dirty="0"/>
                    </a:p>
                    <a:p>
                      <a:pPr algn="l" fontAlgn="ctr">
                        <a:buNone/>
                      </a:pPr>
                      <a:r>
                        <a:rPr lang="zh-CN" altLang="en-US" sz="1600" dirty="0">
                          <a:sym typeface="+mn-ea"/>
                        </a:rPr>
                        <a:t>（</a:t>
                      </a:r>
                      <a:r>
                        <a:rPr lang="en-US" altLang="zh-CN" sz="1600" dirty="0">
                          <a:sym typeface="+mn-ea"/>
                        </a:rPr>
                        <a:t>2</a:t>
                      </a:r>
                      <a:r>
                        <a:rPr lang="zh-CN" altLang="en-US" sz="1600" dirty="0">
                          <a:sym typeface="+mn-ea"/>
                        </a:rPr>
                        <a:t>）服务前瞬间超流导致空开跳闸。</a:t>
                      </a:r>
                      <a:endParaRPr lang="zh-CN" altLang="en-US" sz="1600" dirty="0"/>
                    </a:p>
                    <a:p>
                      <a:pPr algn="l" fontAlgn="ctr">
                        <a:buNone/>
                      </a:pPr>
                      <a:r>
                        <a:rPr lang="zh-CN" altLang="en-US" sz="1600" dirty="0">
                          <a:sym typeface="+mn-ea"/>
                        </a:rPr>
                        <a:t>（</a:t>
                      </a:r>
                      <a:r>
                        <a:rPr lang="en-US" altLang="zh-CN" sz="1600" dirty="0">
                          <a:sym typeface="+mn-ea"/>
                        </a:rPr>
                        <a:t>3</a:t>
                      </a:r>
                      <a:r>
                        <a:rPr lang="zh-CN" altLang="en-US" sz="1600" dirty="0">
                          <a:sym typeface="+mn-ea"/>
                        </a:rPr>
                        <a:t>）断路器故障导致空开跳闸。</a:t>
                      </a:r>
                      <a:endParaRPr lang="zh-CN" altLang="en-US" sz="1600" dirty="0"/>
                    </a:p>
                    <a:p>
                      <a:pPr algn="l" fontAlgn="ctr">
                        <a:buNone/>
                      </a:pPr>
                      <a:r>
                        <a:rPr lang="zh-CN" altLang="en-US" sz="1600" dirty="0">
                          <a:sym typeface="+mn-ea"/>
                        </a:rPr>
                        <a:t>（</a:t>
                      </a:r>
                      <a:r>
                        <a:rPr lang="en-US" altLang="zh-CN" sz="1600" dirty="0">
                          <a:sym typeface="+mn-ea"/>
                        </a:rPr>
                        <a:t>4</a:t>
                      </a:r>
                      <a:r>
                        <a:rPr lang="zh-CN" altLang="en-US" sz="1600" dirty="0">
                          <a:sym typeface="+mn-ea"/>
                        </a:rPr>
                        <a:t>）支路空开故障导致空开跳闸。</a:t>
                      </a:r>
                      <a:endParaRPr lang="zh-CN" altLang="en-US" sz="1600" dirty="0"/>
                    </a:p>
                    <a:p>
                      <a:pPr algn="l" fontAlgn="ctr">
                        <a:buNone/>
                      </a:pPr>
                      <a:r>
                        <a:rPr lang="zh-CN" altLang="en-US" sz="1600" dirty="0">
                          <a:sym typeface="+mn-ea"/>
                        </a:rPr>
                        <a:t>（</a:t>
                      </a:r>
                      <a:r>
                        <a:rPr lang="en-US" altLang="zh-CN" sz="1600" dirty="0">
                          <a:sym typeface="+mn-ea"/>
                        </a:rPr>
                        <a:t>5</a:t>
                      </a:r>
                      <a:r>
                        <a:rPr lang="zh-CN" altLang="en-US" sz="1600" dirty="0">
                          <a:sym typeface="+mn-ea"/>
                        </a:rPr>
                        <a:t>）</a:t>
                      </a:r>
                      <a:r>
                        <a:rPr lang="zh-CN" altLang="en-US" sz="1600" dirty="0">
                          <a:solidFill>
                            <a:srgbClr val="000000"/>
                          </a:solidFill>
                          <a:effectLst/>
                          <a:latin typeface="微软雅黑" panose="020B0503020204020204" charset="-122"/>
                          <a:ea typeface="微软雅黑" panose="020B0503020204020204" charset="-122"/>
                          <a:sym typeface="+mn-ea"/>
                        </a:rPr>
                        <a:t>服务器电源模块烧毁，导致空开跳闸。</a:t>
                      </a:r>
                    </a:p>
                    <a:p>
                      <a:pPr algn="l" fontAlgn="ctr">
                        <a:buNone/>
                      </a:pPr>
                      <a:r>
                        <a:rPr lang="zh-CN" altLang="en-US" sz="1600" kern="1200" dirty="0">
                          <a:solidFill>
                            <a:schemeClr val="dk1"/>
                          </a:solidFill>
                          <a:latin typeface="+mn-lt"/>
                          <a:ea typeface="+mn-ea"/>
                          <a:cs typeface="+mn-cs"/>
                          <a:sym typeface="+mn-ea"/>
                        </a:rPr>
                        <a:t>（</a:t>
                      </a:r>
                      <a:r>
                        <a:rPr lang="en-US" altLang="zh-CN" sz="1600" kern="1200" dirty="0">
                          <a:solidFill>
                            <a:schemeClr val="dk1"/>
                          </a:solidFill>
                          <a:latin typeface="+mn-lt"/>
                          <a:ea typeface="+mn-ea"/>
                          <a:cs typeface="+mn-cs"/>
                          <a:sym typeface="+mn-ea"/>
                        </a:rPr>
                        <a:t>6 )  </a:t>
                      </a:r>
                      <a:r>
                        <a:rPr lang="zh-CN" altLang="en-US" sz="1600" dirty="0">
                          <a:solidFill>
                            <a:srgbClr val="000000"/>
                          </a:solidFill>
                          <a:effectLst/>
                          <a:latin typeface="微软雅黑" panose="020B0503020204020204" charset="-122"/>
                          <a:ea typeface="微软雅黑" panose="020B0503020204020204" charset="-122"/>
                          <a:sym typeface="+mn-ea"/>
                        </a:rPr>
                        <a:t>工业连接器虚接导致空开跳闸。</a:t>
                      </a:r>
                    </a:p>
                    <a:p>
                      <a:pPr algn="l" fontAlgn="ctr"/>
                      <a:endParaRPr lang="zh-CN" altLang="en-US" sz="1600" b="0" i="0" u="none" strike="noStrike" dirty="0">
                        <a:solidFill>
                          <a:srgbClr val="000000"/>
                        </a:solidFill>
                        <a:effectLst/>
                        <a:latin typeface="微软雅黑" panose="020B0503020204020204" charset="-122"/>
                        <a:ea typeface="微软雅黑" panose="020B0503020204020204" charset="-122"/>
                      </a:endParaRPr>
                    </a:p>
                  </a:txBody>
                  <a:tcPr marL="9525" marR="9525" marT="9525" marB="0" anchor="ctr">
                    <a:solidFill>
                      <a:schemeClr val="tx2">
                        <a:lumMod val="20000"/>
                        <a:lumOff val="80000"/>
                      </a:schemeClr>
                    </a:solidFill>
                  </a:tcPr>
                </a:tc>
                <a:extLst>
                  <a:ext uri="{0D108BD9-81ED-4DB2-BD59-A6C34878D82A}">
                    <a16:rowId xmlns="" xmlns:a16="http://schemas.microsoft.com/office/drawing/2014/main"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7</a:t>
            </a:fld>
            <a:endParaRPr lang="zh-CN" altLang="en-US" dirty="0"/>
          </a:p>
        </p:txBody>
      </p:sp>
      <p:sp>
        <p:nvSpPr>
          <p:cNvPr id="6" name="TextBox 5"/>
          <p:cNvSpPr txBox="1"/>
          <p:nvPr/>
        </p:nvSpPr>
        <p:spPr>
          <a:xfrm>
            <a:off x="1703512" y="404664"/>
            <a:ext cx="8856984" cy="460375"/>
          </a:xfrm>
          <a:prstGeom prst="rect">
            <a:avLst/>
          </a:prstGeom>
          <a:noFill/>
        </p:spPr>
        <p:txBody>
          <a:bodyPr wrap="square" rtlCol="0">
            <a:spAutoFit/>
          </a:bodyPr>
          <a:lstStyle/>
          <a:p>
            <a:r>
              <a:rPr lang="zh-CN" altLang="en-US" sz="2400" b="1" dirty="0">
                <a:solidFill>
                  <a:schemeClr val="accent1"/>
                </a:solidFill>
                <a:sym typeface="+mn-ea"/>
              </a:rPr>
              <a:t>断电处理操作步骤机柜</a:t>
            </a:r>
          </a:p>
        </p:txBody>
      </p:sp>
      <p:graphicFrame>
        <p:nvGraphicFramePr>
          <p:cNvPr id="4" name="表格 3"/>
          <p:cNvGraphicFramePr>
            <a:graphicFrameLocks noGrp="1"/>
          </p:cNvGraphicFramePr>
          <p:nvPr>
            <p:extLst>
              <p:ext uri="{D42A27DB-BD31-4B8C-83A1-F6EECF244321}">
                <p14:modId xmlns:p14="http://schemas.microsoft.com/office/powerpoint/2010/main" val="2714631266"/>
              </p:ext>
            </p:extLst>
          </p:nvPr>
        </p:nvGraphicFramePr>
        <p:xfrm>
          <a:off x="983433" y="1209152"/>
          <a:ext cx="10369151" cy="4576587"/>
        </p:xfrm>
        <a:graphic>
          <a:graphicData uri="http://schemas.openxmlformats.org/drawingml/2006/table">
            <a:tbl>
              <a:tblPr firstRow="1" firstCol="1" bandRow="1">
                <a:tableStyleId>{5C22544A-7EE6-4342-B048-85BDC9FD1C3A}</a:tableStyleId>
              </a:tblPr>
              <a:tblGrid>
                <a:gridCol w="754506"/>
                <a:gridCol w="1155072"/>
                <a:gridCol w="1501592"/>
                <a:gridCol w="4556704"/>
                <a:gridCol w="1724130"/>
                <a:gridCol w="677147"/>
              </a:tblGrid>
              <a:tr h="286902">
                <a:tc>
                  <a:txBody>
                    <a:bodyPr/>
                    <a:lstStyle/>
                    <a:p>
                      <a:pPr algn="ctr">
                        <a:lnSpc>
                          <a:spcPts val="2000"/>
                        </a:lnSpc>
                        <a:spcAft>
                          <a:spcPts val="0"/>
                        </a:spcAft>
                      </a:pPr>
                      <a:r>
                        <a:rPr lang="zh-CN" sz="1200" kern="2200" cap="small" dirty="0">
                          <a:effectLst/>
                        </a:rPr>
                        <a:t>步骤</a:t>
                      </a:r>
                      <a:endParaRPr lang="zh-CN" sz="1400" kern="100" dirty="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应急区域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责任人</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应急内容</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时间要求</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备注</a:t>
                      </a:r>
                      <a:endParaRPr lang="zh-CN" sz="1400" kern="100">
                        <a:effectLst/>
                        <a:latin typeface="Arial"/>
                        <a:ea typeface="宋体"/>
                        <a:cs typeface="Times New Roman"/>
                      </a:endParaRPr>
                    </a:p>
                  </a:txBody>
                  <a:tcPr marL="58025" marR="58025" marT="0" marB="0" anchor="ctr"/>
                </a:tc>
              </a:tr>
              <a:tr h="429816">
                <a:tc>
                  <a:txBody>
                    <a:bodyPr/>
                    <a:lstStyle/>
                    <a:p>
                      <a:pPr marL="0" lvl="0" indent="0" algn="r">
                        <a:lnSpc>
                          <a:spcPts val="2000"/>
                        </a:lnSpc>
                        <a:spcAft>
                          <a:spcPts val="0"/>
                        </a:spcAft>
                        <a:buFont typeface="+mj-lt"/>
                        <a:buNone/>
                      </a:pPr>
                      <a:r>
                        <a:rPr lang="en-US" sz="1200" kern="2200" cap="small" dirty="0" smtClean="0">
                          <a:effectLst/>
                        </a:rPr>
                        <a:t>1</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通过环控系统或现场巡检方式，发现机柜单路断电故障；</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响应：</a:t>
                      </a:r>
                      <a:r>
                        <a:rPr lang="en-US" sz="1200" kern="2200" cap="small">
                          <a:effectLst/>
                        </a:rPr>
                        <a:t>0.1</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429816">
                <a:tc>
                  <a:txBody>
                    <a:bodyPr/>
                    <a:lstStyle/>
                    <a:p>
                      <a:pPr marL="0" lvl="0" indent="0" algn="r">
                        <a:lnSpc>
                          <a:spcPts val="2000"/>
                        </a:lnSpc>
                        <a:spcAft>
                          <a:spcPts val="0"/>
                        </a:spcAft>
                        <a:buFont typeface="+mj-lt"/>
                        <a:buNone/>
                      </a:pPr>
                      <a:r>
                        <a:rPr lang="en-US" sz="1200" kern="2200" cap="small" dirty="0" smtClean="0">
                          <a:effectLst/>
                        </a:rPr>
                        <a:t>2</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立即至机房检查发现机柜单路掉电，断路器视窗为红色，初步判断为故障跳闸；</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确认：</a:t>
                      </a:r>
                      <a:r>
                        <a:rPr lang="en-US" sz="1200" kern="2200" cap="small">
                          <a:effectLst/>
                        </a:rPr>
                        <a:t>2</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859632">
                <a:tc>
                  <a:txBody>
                    <a:bodyPr/>
                    <a:lstStyle/>
                    <a:p>
                      <a:pPr marL="0" lvl="0" indent="0" algn="r">
                        <a:lnSpc>
                          <a:spcPts val="2000"/>
                        </a:lnSpc>
                        <a:spcAft>
                          <a:spcPts val="0"/>
                        </a:spcAft>
                        <a:buFont typeface="+mj-lt"/>
                        <a:buNone/>
                      </a:pPr>
                      <a:r>
                        <a:rPr lang="en-US" sz="1200" kern="2200" cap="small" dirty="0" smtClean="0">
                          <a:effectLst/>
                        </a:rPr>
                        <a:t>3</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dirty="0">
                          <a:effectLst/>
                        </a:rPr>
                        <a:t>一线值班员</a:t>
                      </a:r>
                      <a:endParaRPr lang="zh-CN" sz="1400" kern="100" dirty="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立即使用对讲机或手机将相关情况通报数据中心中控、专业工程师及值班长，优先电话通知客户服务部，</a:t>
                      </a:r>
                      <a:r>
                        <a:rPr lang="en-US" sz="1200" kern="2200" cap="small">
                          <a:effectLst/>
                        </a:rPr>
                        <a:t>A5</a:t>
                      </a:r>
                      <a:r>
                        <a:rPr lang="zh-CN" sz="1200" kern="2200" cap="small">
                          <a:effectLst/>
                        </a:rPr>
                        <a:t>运维群内通报现场情况，处理结果；</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通报：</a:t>
                      </a:r>
                      <a:r>
                        <a:rPr lang="en-US" sz="1200" kern="2200" cap="small">
                          <a:effectLst/>
                        </a:rPr>
                        <a:t>0.5</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429816">
                <a:tc>
                  <a:txBody>
                    <a:bodyPr/>
                    <a:lstStyle/>
                    <a:p>
                      <a:pPr marL="0" lvl="0" indent="0" algn="r">
                        <a:lnSpc>
                          <a:spcPts val="2000"/>
                        </a:lnSpc>
                        <a:spcAft>
                          <a:spcPts val="0"/>
                        </a:spcAft>
                        <a:buFont typeface="+mj-lt"/>
                        <a:buNone/>
                      </a:pPr>
                      <a:r>
                        <a:rPr lang="en-US" sz="1200" kern="2200" cap="small" dirty="0" smtClean="0">
                          <a:effectLst/>
                        </a:rPr>
                        <a:t>4</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客户服务部人员、客户人员及我方强电人员三方到场确认。</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确认：</a:t>
                      </a:r>
                      <a:r>
                        <a:rPr lang="en-US" sz="1200" kern="2200" cap="small">
                          <a:effectLst/>
                        </a:rPr>
                        <a:t>10</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368030">
                <a:tc>
                  <a:txBody>
                    <a:bodyPr/>
                    <a:lstStyle/>
                    <a:p>
                      <a:pPr marL="0" lvl="0" indent="0" algn="r">
                        <a:lnSpc>
                          <a:spcPts val="2000"/>
                        </a:lnSpc>
                        <a:spcAft>
                          <a:spcPts val="0"/>
                        </a:spcAft>
                        <a:buFont typeface="+mj-lt"/>
                        <a:buNone/>
                      </a:pPr>
                      <a:r>
                        <a:rPr lang="en-US" sz="1200" kern="2200" cap="small" dirty="0" smtClean="0">
                          <a:effectLst/>
                        </a:rPr>
                        <a:t>5</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dirty="0">
                          <a:effectLst/>
                        </a:rPr>
                        <a:t>一线值班员</a:t>
                      </a:r>
                      <a:endParaRPr lang="zh-CN" sz="1400" kern="100" dirty="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由客户拔掉</a:t>
                      </a:r>
                      <a:r>
                        <a:rPr lang="en-US" sz="1200" kern="2200" cap="small">
                          <a:effectLst/>
                        </a:rPr>
                        <a:t>PDU</a:t>
                      </a:r>
                      <a:r>
                        <a:rPr lang="zh-CN" sz="1200" kern="2200" cap="small">
                          <a:effectLst/>
                        </a:rPr>
                        <a:t>上所有服务器插头；</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操作：</a:t>
                      </a:r>
                      <a:r>
                        <a:rPr lang="en-US" sz="1200" kern="2200" cap="small">
                          <a:effectLst/>
                        </a:rPr>
                        <a:t>2</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429816">
                <a:tc>
                  <a:txBody>
                    <a:bodyPr/>
                    <a:lstStyle/>
                    <a:p>
                      <a:pPr marL="0" lvl="0" indent="0" algn="r">
                        <a:lnSpc>
                          <a:spcPts val="2000"/>
                        </a:lnSpc>
                        <a:spcAft>
                          <a:spcPts val="0"/>
                        </a:spcAft>
                        <a:buFont typeface="+mj-lt"/>
                        <a:buNone/>
                      </a:pPr>
                      <a:r>
                        <a:rPr lang="en-US" sz="1200" kern="2200" cap="small" dirty="0" smtClean="0">
                          <a:effectLst/>
                        </a:rPr>
                        <a:t>6</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使用万用表检查供电线路是否存在故障，并进行处理；</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操作：</a:t>
                      </a:r>
                      <a:r>
                        <a:rPr lang="en-US" sz="1200" kern="2200" cap="small">
                          <a:effectLst/>
                        </a:rPr>
                        <a:t>10</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368030">
                <a:tc>
                  <a:txBody>
                    <a:bodyPr/>
                    <a:lstStyle/>
                    <a:p>
                      <a:pPr marL="0" lvl="0" indent="0" algn="r">
                        <a:lnSpc>
                          <a:spcPts val="2000"/>
                        </a:lnSpc>
                        <a:spcAft>
                          <a:spcPts val="0"/>
                        </a:spcAft>
                        <a:buFont typeface="+mj-lt"/>
                        <a:buNone/>
                      </a:pPr>
                      <a:r>
                        <a:rPr lang="en-US" sz="1200" kern="2200" cap="small" dirty="0" smtClean="0">
                          <a:effectLst/>
                        </a:rPr>
                        <a:t>7</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dirty="0">
                          <a:effectLst/>
                        </a:rPr>
                        <a:t>一线值班员</a:t>
                      </a:r>
                      <a:endParaRPr lang="zh-CN" sz="1400" kern="100" dirty="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确认线路正常，闭合故障机柜微断开关送电；</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操作：</a:t>
                      </a:r>
                      <a:r>
                        <a:rPr lang="en-US" sz="1200" kern="2200" cap="small">
                          <a:effectLst/>
                        </a:rPr>
                        <a:t>0.5</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429816">
                <a:tc>
                  <a:txBody>
                    <a:bodyPr/>
                    <a:lstStyle/>
                    <a:p>
                      <a:pPr marL="0" lvl="0" indent="0" algn="r">
                        <a:lnSpc>
                          <a:spcPts val="2000"/>
                        </a:lnSpc>
                        <a:spcAft>
                          <a:spcPts val="0"/>
                        </a:spcAft>
                        <a:buFont typeface="+mj-lt"/>
                        <a:buNone/>
                      </a:pPr>
                      <a:r>
                        <a:rPr lang="en-US" sz="1200" kern="2200" cap="small" dirty="0" smtClean="0">
                          <a:effectLst/>
                        </a:rPr>
                        <a:t>8</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dirty="0">
                          <a:effectLst/>
                        </a:rPr>
                        <a:t>送电正常使用万用表检测电压正常，使用线序插头测试线序正常；</a:t>
                      </a:r>
                      <a:endParaRPr lang="zh-CN" sz="1400" kern="100" dirty="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操作：</a:t>
                      </a:r>
                      <a:r>
                        <a:rPr lang="en-US" sz="1200" kern="2200" cap="small">
                          <a:effectLst/>
                        </a:rPr>
                        <a:t>2</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a:effectLst/>
                        </a:rPr>
                        <a:t> </a:t>
                      </a:r>
                      <a:endParaRPr lang="zh-CN" sz="1400" kern="100">
                        <a:effectLst/>
                        <a:latin typeface="Arial"/>
                        <a:ea typeface="宋体"/>
                        <a:cs typeface="Times New Roman"/>
                      </a:endParaRPr>
                    </a:p>
                  </a:txBody>
                  <a:tcPr marL="58025" marR="58025" marT="0" marB="0" anchor="ctr"/>
                </a:tc>
              </a:tr>
              <a:tr h="494288">
                <a:tc>
                  <a:txBody>
                    <a:bodyPr/>
                    <a:lstStyle/>
                    <a:p>
                      <a:pPr marL="0" lvl="0" indent="0" algn="r">
                        <a:lnSpc>
                          <a:spcPts val="2000"/>
                        </a:lnSpc>
                        <a:spcAft>
                          <a:spcPts val="0"/>
                        </a:spcAft>
                        <a:buFont typeface="+mj-lt"/>
                        <a:buNone/>
                      </a:pPr>
                      <a:r>
                        <a:rPr lang="en-US" sz="1200" kern="2200" cap="small" dirty="0" smtClean="0">
                          <a:effectLst/>
                        </a:rPr>
                        <a:t>9</a:t>
                      </a:r>
                      <a:r>
                        <a:rPr lang="en-US" sz="1200" kern="2200" cap="small" dirty="0">
                          <a:effectLst/>
                        </a:rPr>
                        <a:t> </a:t>
                      </a:r>
                      <a:endParaRPr lang="zh-CN" sz="1400" kern="100" dirty="0">
                        <a:effectLst/>
                        <a:latin typeface="Arial"/>
                        <a:ea typeface="宋体"/>
                        <a:cs typeface="Times New Roman"/>
                      </a:endParaRPr>
                    </a:p>
                  </a:txBody>
                  <a:tcPr marL="58025" marR="58025" marT="0" marB="0" anchor="ctr"/>
                </a:tc>
                <a:tc>
                  <a:txBody>
                    <a:bodyPr/>
                    <a:lstStyle/>
                    <a:p>
                      <a:pPr algn="ctr">
                        <a:spcAft>
                          <a:spcPts val="0"/>
                        </a:spcAft>
                      </a:pPr>
                      <a:r>
                        <a:rPr lang="en-US" sz="1200" kern="2200" cap="small" dirty="0">
                          <a:effectLst/>
                        </a:rPr>
                        <a:t>A5</a:t>
                      </a:r>
                      <a:r>
                        <a:rPr lang="zh-CN" sz="1200" kern="2200" cap="small" dirty="0">
                          <a:effectLst/>
                        </a:rPr>
                        <a:t>机房</a:t>
                      </a:r>
                      <a:endParaRPr lang="zh-CN" sz="1400" kern="100" dirty="0">
                        <a:effectLst/>
                        <a:latin typeface="Arial"/>
                        <a:ea typeface="宋体"/>
                        <a:cs typeface="Times New Roman"/>
                      </a:endParaRPr>
                    </a:p>
                  </a:txBody>
                  <a:tcPr marL="58025" marR="58025" marT="0" marB="0"/>
                </a:tc>
                <a:tc>
                  <a:txBody>
                    <a:bodyPr/>
                    <a:lstStyle/>
                    <a:p>
                      <a:pPr algn="ctr">
                        <a:lnSpc>
                          <a:spcPts val="2000"/>
                        </a:lnSpc>
                        <a:spcAft>
                          <a:spcPts val="0"/>
                        </a:spcAft>
                      </a:pPr>
                      <a:r>
                        <a:rPr lang="zh-CN" sz="1200" kern="2200" cap="small">
                          <a:effectLst/>
                        </a:rPr>
                        <a:t>一线值班员</a:t>
                      </a:r>
                      <a:endParaRPr lang="zh-CN" sz="1400" kern="100">
                        <a:effectLst/>
                        <a:latin typeface="Arial"/>
                        <a:ea typeface="宋体"/>
                        <a:cs typeface="Times New Roman"/>
                      </a:endParaRPr>
                    </a:p>
                  </a:txBody>
                  <a:tcPr marL="58025" marR="58025" marT="0" marB="0" anchor="ctr"/>
                </a:tc>
                <a:tc>
                  <a:txBody>
                    <a:bodyPr/>
                    <a:lstStyle/>
                    <a:p>
                      <a:pPr>
                        <a:lnSpc>
                          <a:spcPts val="2000"/>
                        </a:lnSpc>
                        <a:spcAft>
                          <a:spcPts val="0"/>
                        </a:spcAft>
                      </a:pPr>
                      <a:r>
                        <a:rPr lang="zh-CN" sz="1200" kern="2200" cap="small">
                          <a:effectLst/>
                        </a:rPr>
                        <a:t>通知客户恢复</a:t>
                      </a:r>
                      <a:r>
                        <a:rPr lang="en-US" sz="1200" kern="2200" cap="small">
                          <a:effectLst/>
                        </a:rPr>
                        <a:t>PDU</a:t>
                      </a:r>
                      <a:r>
                        <a:rPr lang="zh-CN" sz="1200" kern="2200" cap="small">
                          <a:effectLst/>
                        </a:rPr>
                        <a:t>插头，服务器恢复双路供电正常。</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zh-CN" sz="1200" kern="2200" cap="small">
                          <a:effectLst/>
                        </a:rPr>
                        <a:t>操作：</a:t>
                      </a:r>
                      <a:r>
                        <a:rPr lang="en-US" sz="1200" kern="2200" cap="small">
                          <a:effectLst/>
                        </a:rPr>
                        <a:t>2</a:t>
                      </a:r>
                      <a:r>
                        <a:rPr lang="zh-CN" sz="1200" kern="2200" cap="small">
                          <a:effectLst/>
                        </a:rPr>
                        <a:t>分钟</a:t>
                      </a:r>
                      <a:endParaRPr lang="zh-CN" sz="1400" kern="100">
                        <a:effectLst/>
                        <a:latin typeface="Arial"/>
                        <a:ea typeface="宋体"/>
                        <a:cs typeface="Times New Roman"/>
                      </a:endParaRPr>
                    </a:p>
                  </a:txBody>
                  <a:tcPr marL="58025" marR="58025" marT="0" marB="0" anchor="ctr"/>
                </a:tc>
                <a:tc>
                  <a:txBody>
                    <a:bodyPr/>
                    <a:lstStyle/>
                    <a:p>
                      <a:pPr algn="ctr">
                        <a:lnSpc>
                          <a:spcPts val="2000"/>
                        </a:lnSpc>
                        <a:spcAft>
                          <a:spcPts val="0"/>
                        </a:spcAft>
                      </a:pPr>
                      <a:r>
                        <a:rPr lang="en-US" sz="1200" kern="2200" cap="small" dirty="0">
                          <a:effectLst/>
                        </a:rPr>
                        <a:t> </a:t>
                      </a:r>
                      <a:endParaRPr lang="zh-CN" sz="1400" kern="100" dirty="0">
                        <a:effectLst/>
                        <a:latin typeface="Arial"/>
                        <a:ea typeface="宋体"/>
                        <a:cs typeface="Times New Roman"/>
                      </a:endParaRPr>
                    </a:p>
                  </a:txBody>
                  <a:tcPr marL="58025" marR="58025" marT="0" marB="0" anchor="ctr"/>
                </a:tc>
              </a:tr>
            </a:tbl>
          </a:graphicData>
        </a:graphic>
      </p:graphicFrame>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fld id="{55183D58-648D-4475-BEF8-624F48514A30}" type="slidenum">
              <a:rPr lang="zh-CN" altLang="en-US" smtClean="0"/>
              <a:t>8</a:t>
            </a:fld>
            <a:endParaRPr lang="zh-CN" altLang="en-US" dirty="0"/>
          </a:p>
        </p:txBody>
      </p:sp>
      <p:sp>
        <p:nvSpPr>
          <p:cNvPr id="6" name="TextBox 5"/>
          <p:cNvSpPr txBox="1"/>
          <p:nvPr/>
        </p:nvSpPr>
        <p:spPr>
          <a:xfrm>
            <a:off x="1703512" y="404664"/>
            <a:ext cx="8856984" cy="829945"/>
          </a:xfrm>
          <a:prstGeom prst="rect">
            <a:avLst/>
          </a:prstGeom>
          <a:noFill/>
        </p:spPr>
        <p:txBody>
          <a:bodyPr wrap="square" rtlCol="0">
            <a:spAutoFit/>
          </a:bodyPr>
          <a:lstStyle/>
          <a:p>
            <a:r>
              <a:rPr lang="zh-CN" altLang="en-US" sz="2400" b="1" dirty="0">
                <a:ln/>
                <a:solidFill>
                  <a:schemeClr val="accent1"/>
                </a:solidFill>
                <a:effectLst>
                  <a:outerShdw blurRad="38100" dist="25400" dir="5400000" algn="ctr" rotWithShape="0">
                    <a:srgbClr val="6E747A">
                      <a:alpha val="43000"/>
                    </a:srgbClr>
                  </a:outerShdw>
                </a:effectLst>
                <a:sym typeface="+mn-ea"/>
              </a:rPr>
              <a:t>机柜断电处理操作步骤</a:t>
            </a:r>
            <a:endParaRPr lang="zh-CN" altLang="en-US" sz="2400" b="1" dirty="0">
              <a:solidFill>
                <a:schemeClr val="bg1"/>
              </a:solidFill>
            </a:endParaRPr>
          </a:p>
          <a:p>
            <a:endParaRPr lang="zh-CN" altLang="en-US" sz="2400" b="1" dirty="0">
              <a:solidFill>
                <a:schemeClr val="accent1"/>
              </a:solidFill>
            </a:endParaRPr>
          </a:p>
        </p:txBody>
      </p:sp>
      <p:sp>
        <p:nvSpPr>
          <p:cNvPr id="4" name="文本框 3"/>
          <p:cNvSpPr txBox="1"/>
          <p:nvPr/>
        </p:nvSpPr>
        <p:spPr>
          <a:xfrm>
            <a:off x="3767455" y="5097780"/>
            <a:ext cx="4202430" cy="645160"/>
          </a:xfrm>
          <a:prstGeom prst="rect">
            <a:avLst/>
          </a:prstGeom>
          <a:noFill/>
        </p:spPr>
        <p:txBody>
          <a:bodyPr wrap="square" rtlCol="0" anchor="t">
            <a:spAutoFit/>
          </a:bodyPr>
          <a:lstStyle/>
          <a:p>
            <a:r>
              <a:rPr lang="en-US" altLang="zh-CN">
                <a:sym typeface="+mn-ea"/>
              </a:rPr>
              <a:t>1.</a:t>
            </a:r>
            <a:r>
              <a:rPr lang="zh-CN" altLang="en-US">
                <a:sym typeface="+mn-ea"/>
              </a:rPr>
              <a:t>动环监控发现机柜分路电流过低报警。</a:t>
            </a:r>
            <a:endParaRPr lang="zh-CN" altLang="en-US"/>
          </a:p>
          <a:p>
            <a:endParaRPr lang="zh-CN" altLang="en-US"/>
          </a:p>
        </p:txBody>
      </p:sp>
      <p:pic>
        <p:nvPicPr>
          <p:cNvPr id="8" name="图片 7" descr="捕获"/>
          <p:cNvPicPr>
            <a:picLocks noChangeAspect="1"/>
          </p:cNvPicPr>
          <p:nvPr/>
        </p:nvPicPr>
        <p:blipFill>
          <a:blip r:embed="rId3"/>
          <a:stretch>
            <a:fillRect/>
          </a:stretch>
        </p:blipFill>
        <p:spPr>
          <a:xfrm>
            <a:off x="1200785" y="2300605"/>
            <a:ext cx="9216390" cy="247269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DOC_GUID" val="{e12c4cbe-d728-4ee0-8f6a-914753620319}"/>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2014年年终总结">
      <a:majorFont>
        <a:latin typeface="Copperplate Gothic Bold"/>
        <a:ea typeface="微软雅黑"/>
        <a:cs typeface=""/>
      </a:majorFont>
      <a:minorFont>
        <a:latin typeface="Copperplate Gothic Bold"/>
        <a:ea typeface="微软雅黑"/>
        <a:cs typeface=""/>
      </a:minorFont>
    </a:fontScheme>
    <a:fmtScheme name="Book">
      <a:fillStyleLst>
        <a:solidFill>
          <a:schemeClr val="phClr">
            <a:tint val="100000"/>
            <a:shade val="100000"/>
            <a:hueMod val="100000"/>
            <a:satMod val="100000"/>
          </a:schemeClr>
        </a:solidFill>
        <a:gradFill rotWithShape="1">
          <a:gsLst>
            <a:gs pos="0">
              <a:schemeClr val="phClr">
                <a:tint val="30000"/>
                <a:shade val="100000"/>
                <a:hueMod val="100000"/>
                <a:satMod val="100000"/>
              </a:schemeClr>
            </a:gs>
            <a:gs pos="80000">
              <a:schemeClr val="phClr">
                <a:tint val="70000"/>
                <a:shade val="100000"/>
                <a:hueMod val="100000"/>
                <a:satMod val="100000"/>
              </a:schemeClr>
            </a:gs>
            <a:gs pos="100000">
              <a:schemeClr val="phClr">
                <a:tint val="100000"/>
                <a:shade val="100000"/>
                <a:hueMod val="100000"/>
                <a:satMod val="100000"/>
              </a:schemeClr>
            </a:gs>
          </a:gsLst>
          <a:lin ang="7200000" scaled="1"/>
        </a:gradFill>
        <a:gradFill rotWithShape="1">
          <a:gsLst>
            <a:gs pos="0">
              <a:schemeClr val="phClr">
                <a:tint val="80000"/>
                <a:shade val="100000"/>
                <a:hueMod val="100000"/>
                <a:satMod val="100000"/>
              </a:schemeClr>
            </a:gs>
            <a:gs pos="30000">
              <a:schemeClr val="phClr">
                <a:tint val="100000"/>
                <a:shade val="100000"/>
                <a:hueMod val="100000"/>
                <a:satMod val="100000"/>
              </a:schemeClr>
            </a:gs>
            <a:gs pos="100000">
              <a:schemeClr val="phClr">
                <a:tint val="100000"/>
                <a:shade val="50000"/>
                <a:hueMod val="100000"/>
                <a:satMod val="100000"/>
              </a:schemeClr>
            </a:gs>
          </a:gsLst>
          <a:lin ang="18000000" scaled="1"/>
        </a:gradFill>
      </a:fillStyleLst>
      <a:lnStyleLst>
        <a:ln w="12700"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glow>
              <a:schemeClr val="phClr">
                <a:tint val="100000"/>
                <a:shade val="100000"/>
                <a:hueMod val="100000"/>
                <a:satMod val="100000"/>
              </a:schemeClr>
            </a:glow>
          </a:effectLst>
        </a:effectStyle>
        <a:effectStyle>
          <a:effectLst>
            <a:glow>
              <a:schemeClr val="phClr">
                <a:tint val="100000"/>
                <a:shade val="100000"/>
                <a:hueMod val="100000"/>
                <a:satMod val="100000"/>
              </a:schemeClr>
            </a:glow>
          </a:effectLst>
          <a:scene3d>
            <a:camera prst="orthographicFront">
              <a:rot lat="0" lon="0" rev="0"/>
            </a:camera>
            <a:lightRig rig="morning" dir="bl"/>
          </a:scene3d>
          <a:sp3d extrusionH="222250" contourW="25400" prstMaterial="matte">
            <a:bevelT w="38100" h="38100" prst="softRound"/>
            <a:bevelB/>
            <a:extrusionClr>
              <a:srgbClr val="FF0000"/>
            </a:extrusionClr>
            <a:contourClr>
              <a:schemeClr val="accent3">
                <a:tint val="100000"/>
                <a:shade val="100000"/>
                <a:hueMod val="100000"/>
                <a:satMod val="100000"/>
              </a:schemeClr>
            </a:contourClr>
          </a:sp3d>
        </a:effectStyle>
        <a:effectStyle>
          <a:effectLst>
            <a:glow>
              <a:schemeClr val="phClr">
                <a:tint val="100000"/>
                <a:shade val="100000"/>
                <a:hueMod val="100000"/>
                <a:satMod val="100000"/>
              </a:schemeClr>
            </a:glow>
          </a:effectLst>
          <a:scene3d>
            <a:camera prst="orthographicFront" fov="0">
              <a:rot lat="0" lon="0" rev="0"/>
            </a:camera>
            <a:lightRig rig="soft" dir="bl">
              <a:rot lat="0" lon="0" rev="0"/>
            </a:lightRig>
          </a:scene3d>
          <a:sp3d prstMaterial="plastic">
            <a:bevelT w="38100" h="38100"/>
            <a:contourClr>
              <a:schemeClr val="phClr">
                <a:tint val="100000"/>
                <a:shade val="100000"/>
                <a:hueMod val="100000"/>
                <a:satMod val="1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Paper</Template>
  <TotalTime>181</TotalTime>
  <Words>1165</Words>
  <Application>Microsoft Office PowerPoint</Application>
  <PresentationFormat>自定义</PresentationFormat>
  <Paragraphs>216</Paragraphs>
  <Slides>23</Slides>
  <Notes>16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Arial</vt:lpstr>
      <vt:lpstr>宋体</vt:lpstr>
      <vt:lpstr>Calibri</vt:lpstr>
      <vt:lpstr>Copperplate Gothic Bold</vt:lpstr>
      <vt:lpstr>Impact</vt:lpstr>
      <vt:lpstr>微软雅黑</vt:lpstr>
      <vt:lpstr>Times New Roman</vt:lpstr>
      <vt:lpstr>华康俪金黑W8</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多吉</dc:creator>
  <cp:lastModifiedBy>AutoBVT</cp:lastModifiedBy>
  <cp:revision>451</cp:revision>
  <dcterms:created xsi:type="dcterms:W3CDTF">2014-01-11T15:22:00Z</dcterms:created>
  <dcterms:modified xsi:type="dcterms:W3CDTF">2019-08-06T08:15:51Z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